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87" r:id="rId2"/>
    <p:sldId id="302" r:id="rId3"/>
    <p:sldId id="420" r:id="rId4"/>
    <p:sldId id="418" r:id="rId5"/>
    <p:sldId id="351" r:id="rId6"/>
    <p:sldId id="336" r:id="rId7"/>
    <p:sldId id="316" r:id="rId8"/>
    <p:sldId id="329" r:id="rId9"/>
    <p:sldId id="327" r:id="rId10"/>
    <p:sldId id="328" r:id="rId11"/>
    <p:sldId id="326" r:id="rId12"/>
    <p:sldId id="325" r:id="rId13"/>
    <p:sldId id="324" r:id="rId14"/>
    <p:sldId id="317" r:id="rId15"/>
    <p:sldId id="330" r:id="rId16"/>
    <p:sldId id="322" r:id="rId17"/>
    <p:sldId id="319" r:id="rId18"/>
    <p:sldId id="320" r:id="rId19"/>
    <p:sldId id="388" r:id="rId20"/>
    <p:sldId id="391" r:id="rId21"/>
    <p:sldId id="421" r:id="rId22"/>
    <p:sldId id="394" r:id="rId23"/>
    <p:sldId id="395" r:id="rId24"/>
    <p:sldId id="396" r:id="rId25"/>
    <p:sldId id="397" r:id="rId26"/>
    <p:sldId id="398" r:id="rId27"/>
    <p:sldId id="399" r:id="rId28"/>
    <p:sldId id="401" r:id="rId29"/>
    <p:sldId id="403" r:id="rId30"/>
    <p:sldId id="404" r:id="rId31"/>
    <p:sldId id="405" r:id="rId32"/>
    <p:sldId id="406" r:id="rId33"/>
    <p:sldId id="407" r:id="rId34"/>
    <p:sldId id="408" r:id="rId35"/>
    <p:sldId id="337" r:id="rId36"/>
    <p:sldId id="354" r:id="rId37"/>
    <p:sldId id="355" r:id="rId38"/>
    <p:sldId id="357" r:id="rId39"/>
    <p:sldId id="358" r:id="rId40"/>
    <p:sldId id="339" r:id="rId41"/>
    <p:sldId id="353" r:id="rId42"/>
    <p:sldId id="341" r:id="rId43"/>
    <p:sldId id="368" r:id="rId44"/>
    <p:sldId id="345" r:id="rId45"/>
    <p:sldId id="346" r:id="rId46"/>
    <p:sldId id="347" r:id="rId47"/>
    <p:sldId id="348" r:id="rId48"/>
    <p:sldId id="352" r:id="rId49"/>
    <p:sldId id="377" r:id="rId50"/>
    <p:sldId id="378" r:id="rId51"/>
    <p:sldId id="381" r:id="rId52"/>
    <p:sldId id="379" r:id="rId53"/>
    <p:sldId id="360" r:id="rId54"/>
    <p:sldId id="349" r:id="rId55"/>
    <p:sldId id="350" r:id="rId56"/>
    <p:sldId id="361" r:id="rId57"/>
    <p:sldId id="419" r:id="rId58"/>
    <p:sldId id="362" r:id="rId59"/>
    <p:sldId id="309" r:id="rId60"/>
    <p:sldId id="311" r:id="rId61"/>
    <p:sldId id="312" r:id="rId62"/>
    <p:sldId id="313" r:id="rId63"/>
    <p:sldId id="314" r:id="rId64"/>
    <p:sldId id="371" r:id="rId65"/>
    <p:sldId id="372" r:id="rId66"/>
    <p:sldId id="422" r:id="rId67"/>
    <p:sldId id="310" r:id="rId68"/>
    <p:sldId id="410" r:id="rId69"/>
    <p:sldId id="315" r:id="rId70"/>
    <p:sldId id="411" r:id="rId71"/>
    <p:sldId id="412" r:id="rId72"/>
    <p:sldId id="413" r:id="rId73"/>
    <p:sldId id="414" r:id="rId74"/>
    <p:sldId id="415" r:id="rId75"/>
    <p:sldId id="416" r:id="rId76"/>
    <p:sldId id="303" r:id="rId77"/>
    <p:sldId id="417" r:id="rId78"/>
    <p:sldId id="423" r:id="rId79"/>
    <p:sldId id="304" r:id="rId8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5B3D7"/>
    <a:srgbClr val="C3D69B"/>
    <a:srgbClr val="D99694"/>
    <a:srgbClr val="FF9933"/>
    <a:srgbClr val="0000FF"/>
    <a:srgbClr val="FF00FF"/>
    <a:srgbClr val="000000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>
        <p:scale>
          <a:sx n="125" d="100"/>
          <a:sy n="125" d="100"/>
        </p:scale>
        <p:origin x="-1404" y="-4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13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13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builtin.com/data-science/gradient-descent" TargetMode="External"/><Relationship Id="rId7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docs.net/3413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izyuret.com/2015/03/alec-radfords-animations-for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image-net.org/challenges/LSV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new-vision-technologies-for-real-world-applications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www.kaggle.com/c/dogs-vs-cat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www.image-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onti/deeplearning_intro_datascience" TargetMode="External"/><Relationship Id="rId7" Type="http://schemas.openxmlformats.org/officeDocument/2006/relationships/hyperlink" Target="https://www.mathworks.com/discovery/convolutional-neural-network-matlab.html" TargetMode="External"/><Relationship Id="rId2" Type="http://schemas.openxmlformats.org/officeDocument/2006/relationships/hyperlink" Target="https://sites.icmc.usp.br/moacir/p17sibgrapi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" TargetMode="External"/><Relationship Id="rId5" Type="http://schemas.openxmlformats.org/officeDocument/2006/relationships/hyperlink" Target="http://cs231n.github.io/" TargetMode="External"/><Relationship Id="rId4" Type="http://schemas.openxmlformats.org/officeDocument/2006/relationships/hyperlink" Target="https://cloud.google.com/blog/products/gcp/learn-tensorflow-and-deep-learning-without-a-ph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726791" TargetMode="External"/><Relationship Id="rId2" Type="http://schemas.openxmlformats.org/officeDocument/2006/relationships/hyperlink" Target="https://doi.org/10.1007/bf003442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compbiomed.2019.103542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06 </a:t>
            </a:r>
            <a:r>
              <a:rPr lang="en-US" dirty="0" smtClean="0"/>
              <a:t>– Convolutional Neural Networks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 393 – Introduction to Computer Vision (2023)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 smtClean="0"/>
                  <a:t>C</a:t>
                </a:r>
                <a:r>
                  <a:rPr lang="en-US" sz="1600" b="0" dirty="0" smtClean="0">
                    <a:solidFill>
                      <a:schemeClr val="tx1"/>
                    </a:solidFill>
                  </a:rPr>
                  <a:t>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o 3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tâ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to 31"/>
          <p:cNvCxnSpPr/>
          <p:nvPr/>
        </p:nvCxnSpPr>
        <p:spPr>
          <a:xfrm>
            <a:off x="3522960" y="1747398"/>
            <a:ext cx="9255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522960" y="1749279"/>
            <a:ext cx="9252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channels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37" name="Conector reto 36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>
                <a:solidFill>
                  <a:schemeClr val="tx1"/>
                </a:solidFill>
              </a:rPr>
              <a:t>channels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5" name="CaixaDeTexto 124"/>
          <p:cNvSpPr txBox="1"/>
          <p:nvPr/>
        </p:nvSpPr>
        <p:spPr>
          <a:xfrm>
            <a:off x="3104225" y="67096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7" name="Cubo 36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41" name="Conector de seta reta 40"/>
          <p:cNvCxnSpPr>
            <a:endCxn id="34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3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o 39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Cubo 40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Cubo 4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5" name="Conector de seta reta 44"/>
          <p:cNvCxnSpPr>
            <a:endCxn id="41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>
            <a:endCxn id="40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tângu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4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tângu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o 45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7" name="Cubo 46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9" name="Cubo 48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51" name="Conector de seta reta 50"/>
          <p:cNvCxnSpPr>
            <a:endCxn id="47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endCxn id="48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>
            <a:endCxn id="46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tângu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0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>
            <a:endCxn id="80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o 78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0" name="Retângulo 79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orma livre 80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2" name="Retângulo 8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9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4" name="Conector de seta reta 83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>
            <a:endCxn id="89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o 87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9" name="Retângulo 88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Forma livre 89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2" name="Retângulo 9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tângulo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5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upo 114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16" name="Retângulo 11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Forma livre 11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871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49" name="CaixaDeTexto 148"/>
          <p:cNvSpPr txBox="1"/>
          <p:nvPr/>
        </p:nvSpPr>
        <p:spPr>
          <a:xfrm>
            <a:off x="7082354" y="3723878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134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aixaDeTexto 155"/>
          <p:cNvSpPr txBox="1"/>
          <p:nvPr/>
        </p:nvSpPr>
        <p:spPr>
          <a:xfrm>
            <a:off x="4224666" y="3520048"/>
            <a:ext cx="5741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dirty="0" smtClean="0"/>
              <a:t>...</a:t>
            </a:r>
            <a:endParaRPr lang="pt-BR" sz="4000" dirty="0"/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tângulo 158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Retângulo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3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2" name="Conector angulado 161"/>
          <p:cNvCxnSpPr>
            <a:stCxn id="146" idx="3"/>
            <a:endCxn id="173" idx="1"/>
          </p:cNvCxnSpPr>
          <p:nvPr/>
        </p:nvCxnSpPr>
        <p:spPr>
          <a:xfrm rot="16200000" flipH="1">
            <a:off x="596830" y="3243617"/>
            <a:ext cx="2111401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angulado 166"/>
          <p:cNvCxnSpPr>
            <a:stCxn id="145" idx="3"/>
            <a:endCxn id="174" idx="1"/>
          </p:cNvCxnSpPr>
          <p:nvPr/>
        </p:nvCxnSpPr>
        <p:spPr>
          <a:xfrm rot="16200000" flipH="1">
            <a:off x="366899" y="2825284"/>
            <a:ext cx="1922999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angulado 167"/>
          <p:cNvCxnSpPr>
            <a:stCxn id="144" idx="3"/>
            <a:endCxn id="176" idx="1"/>
          </p:cNvCxnSpPr>
          <p:nvPr/>
        </p:nvCxnSpPr>
        <p:spPr>
          <a:xfrm rot="16200000" flipH="1">
            <a:off x="415498" y="2685483"/>
            <a:ext cx="1734598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angulado 168"/>
          <p:cNvCxnSpPr>
            <a:stCxn id="174" idx="3"/>
            <a:endCxn id="96" idx="3"/>
          </p:cNvCxnSpPr>
          <p:nvPr/>
        </p:nvCxnSpPr>
        <p:spPr>
          <a:xfrm flipV="1">
            <a:off x="6906926" y="4384650"/>
            <a:ext cx="1474476" cy="19819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tângulo 169"/>
              <p:cNvSpPr/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Retângulo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tângulo 170"/>
              <p:cNvSpPr/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Retângulo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  <a:blipFill rotWithShape="1">
                <a:blip r:embed="rId16"/>
                <a:stretch>
                  <a:fillRect l="-22384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4" name="Retângulo 173"/>
          <p:cNvSpPr/>
          <p:nvPr/>
        </p:nvSpPr>
        <p:spPr>
          <a:xfrm>
            <a:off x="2124458" y="4302246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5" name="CaixaDeTexto 174"/>
          <p:cNvSpPr txBox="1"/>
          <p:nvPr/>
        </p:nvSpPr>
        <p:spPr>
          <a:xfrm>
            <a:off x="2172058" y="4428956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k=N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1652531" y="4469663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3" name="Conector de seta reta 132"/>
          <p:cNvCxnSpPr>
            <a:endCxn id="134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134" name="Retângulo 133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5" name="Retângulo 184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p:grpSp>
        <p:nvGrpSpPr>
          <p:cNvPr id="113" name="Grupo 112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32" name="Retângulo 131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Forma livre 182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6560148" y="4448133"/>
            <a:ext cx="260454" cy="260348"/>
            <a:chOff x="6441281" y="2383631"/>
            <a:chExt cx="327288" cy="327154"/>
          </a:xfrm>
        </p:grpSpPr>
        <p:sp>
          <p:nvSpPr>
            <p:cNvPr id="186" name="Retângulo 18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7" name="Forma livre 18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88" name="Conector reto 187"/>
          <p:cNvCxnSpPr/>
          <p:nvPr/>
        </p:nvCxnSpPr>
        <p:spPr>
          <a:xfrm>
            <a:off x="7596336" y="4657305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ângulo 188"/>
          <p:cNvSpPr/>
          <p:nvPr/>
        </p:nvSpPr>
        <p:spPr>
          <a:xfrm>
            <a:off x="7596336" y="4651849"/>
            <a:ext cx="831600" cy="23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N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8688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0112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4504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201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47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4152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2718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461486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7371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9669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572000" y="468422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1320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2779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0965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696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07618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4" name="Tabe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" name="Retângulo 47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9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pipelines</a:t>
            </a:r>
          </a:p>
          <a:p>
            <a:r>
              <a:rPr lang="en-US" dirty="0" smtClean="0"/>
              <a:t>Multi-layer Perceptron (MLP) </a:t>
            </a:r>
          </a:p>
          <a:p>
            <a:r>
              <a:rPr lang="en-US" dirty="0" smtClean="0"/>
              <a:t>Convolutional Neural Networks (CNNs)</a:t>
            </a:r>
          </a:p>
          <a:p>
            <a:r>
              <a:rPr lang="en-US" dirty="0" smtClean="0"/>
              <a:t>Convolutional layer</a:t>
            </a:r>
          </a:p>
          <a:p>
            <a:r>
              <a:rPr lang="en-US" dirty="0" smtClean="0"/>
              <a:t>Pooling layer</a:t>
            </a:r>
          </a:p>
          <a:p>
            <a:r>
              <a:rPr lang="en-US" dirty="0" smtClean="0"/>
              <a:t>Activation function</a:t>
            </a:r>
          </a:p>
          <a:p>
            <a:r>
              <a:rPr lang="en-US" dirty="0" smtClean="0"/>
              <a:t>Fully connected layer</a:t>
            </a:r>
          </a:p>
          <a:p>
            <a:r>
              <a:rPr lang="en-US" dirty="0" smtClean="0"/>
              <a:t>Output layer - </a:t>
            </a:r>
            <a:r>
              <a:rPr lang="en-US" dirty="0" err="1" smtClean="0"/>
              <a:t>softmax</a:t>
            </a:r>
            <a:endParaRPr lang="en-US" dirty="0" smtClean="0"/>
          </a:p>
          <a:p>
            <a:r>
              <a:rPr lang="en-US" dirty="0" smtClean="0"/>
              <a:t>Loss function</a:t>
            </a:r>
          </a:p>
          <a:p>
            <a:r>
              <a:rPr lang="en-US" dirty="0" smtClean="0"/>
              <a:t>Optimizers </a:t>
            </a:r>
          </a:p>
          <a:p>
            <a:r>
              <a:rPr lang="en-US" dirty="0" smtClean="0"/>
              <a:t>Architectures</a:t>
            </a:r>
          </a:p>
          <a:p>
            <a:r>
              <a:rPr lang="en-US" dirty="0" smtClean="0"/>
              <a:t>Development and libraries</a:t>
            </a:r>
          </a:p>
          <a:p>
            <a:r>
              <a:rPr lang="en-US" dirty="0" smtClean="0"/>
              <a:t>Image datasets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2713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8950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1726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4860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558823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46330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743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977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1461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9913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9462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48115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7572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32340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76053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5" name="Conector de seta reta 14"/>
          <p:cNvCxnSpPr>
            <a:stCxn id="6" idx="3"/>
            <a:endCxn id="3" idx="1"/>
          </p:cNvCxnSpPr>
          <p:nvPr/>
        </p:nvCxnSpPr>
        <p:spPr>
          <a:xfrm flipV="1">
            <a:off x="1399725" y="1012586"/>
            <a:ext cx="621285" cy="36064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stCxn id="6" idx="3"/>
            <a:endCxn id="97" idx="1"/>
          </p:cNvCxnSpPr>
          <p:nvPr/>
        </p:nvCxnSpPr>
        <p:spPr>
          <a:xfrm>
            <a:off x="1399725" y="1373228"/>
            <a:ext cx="621285" cy="18484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7" idx="3"/>
            <a:endCxn id="10" idx="1"/>
          </p:cNvCxnSpPr>
          <p:nvPr/>
        </p:nvCxnSpPr>
        <p:spPr>
          <a:xfrm flipV="1">
            <a:off x="1399725" y="1740872"/>
            <a:ext cx="620056" cy="109558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>
            <a:stCxn id="7" idx="3"/>
            <a:endCxn id="21" idx="1"/>
          </p:cNvCxnSpPr>
          <p:nvPr/>
        </p:nvCxnSpPr>
        <p:spPr>
          <a:xfrm>
            <a:off x="1399725" y="2836456"/>
            <a:ext cx="620056" cy="111043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stCxn id="8" idx="3"/>
            <a:endCxn id="55" idx="1"/>
          </p:cNvCxnSpPr>
          <p:nvPr/>
        </p:nvCxnSpPr>
        <p:spPr>
          <a:xfrm flipV="1">
            <a:off x="1399725" y="2463988"/>
            <a:ext cx="621285" cy="1835696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>
            <a:stCxn id="8" idx="3"/>
            <a:endCxn id="111" idx="1"/>
          </p:cNvCxnSpPr>
          <p:nvPr/>
        </p:nvCxnSpPr>
        <p:spPr>
          <a:xfrm>
            <a:off x="1399725" y="4299684"/>
            <a:ext cx="621285" cy="36784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stCxn id="3" idx="3"/>
            <a:endCxn id="23" idx="1"/>
          </p:cNvCxnSpPr>
          <p:nvPr/>
        </p:nvCxnSpPr>
        <p:spPr>
          <a:xfrm>
            <a:off x="2507010" y="1012586"/>
            <a:ext cx="456827" cy="2133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>
            <a:stCxn id="20" idx="3"/>
            <a:endCxn id="94" idx="1"/>
          </p:cNvCxnSpPr>
          <p:nvPr/>
        </p:nvCxnSpPr>
        <p:spPr>
          <a:xfrm>
            <a:off x="2505781" y="3223947"/>
            <a:ext cx="458056" cy="2421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orma livre 58"/>
          <p:cNvSpPr/>
          <p:nvPr/>
        </p:nvSpPr>
        <p:spPr>
          <a:xfrm>
            <a:off x="2506894" y="1726059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Forma livre 105"/>
          <p:cNvSpPr/>
          <p:nvPr/>
        </p:nvSpPr>
        <p:spPr>
          <a:xfrm>
            <a:off x="2506894" y="3944090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Forma livre 76"/>
          <p:cNvSpPr/>
          <p:nvPr/>
        </p:nvSpPr>
        <p:spPr>
          <a:xfrm rot="-300000">
            <a:off x="2511435" y="2340588"/>
            <a:ext cx="2718094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Forma livre 79"/>
          <p:cNvSpPr/>
          <p:nvPr/>
        </p:nvSpPr>
        <p:spPr>
          <a:xfrm rot="-300000">
            <a:off x="2512664" y="4544128"/>
            <a:ext cx="2718094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2582594" y="843558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81" name="Retângulo 80"/>
          <p:cNvSpPr/>
          <p:nvPr/>
        </p:nvSpPr>
        <p:spPr>
          <a:xfrm>
            <a:off x="3145789" y="1707417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83" name="Retângulo 82"/>
          <p:cNvSpPr/>
          <p:nvPr/>
        </p:nvSpPr>
        <p:spPr>
          <a:xfrm>
            <a:off x="3719496" y="2325029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84" name="Retângulo 83"/>
          <p:cNvSpPr/>
          <p:nvPr/>
        </p:nvSpPr>
        <p:spPr>
          <a:xfrm>
            <a:off x="2585569" y="3075806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86" name="Retângulo 85"/>
          <p:cNvSpPr/>
          <p:nvPr/>
        </p:nvSpPr>
        <p:spPr>
          <a:xfrm>
            <a:off x="3148764" y="3939665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87" name="Retângulo 86"/>
          <p:cNvSpPr/>
          <p:nvPr/>
        </p:nvSpPr>
        <p:spPr>
          <a:xfrm>
            <a:off x="3722471" y="4557277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ixaDeTexto 87"/>
              <p:cNvSpPr txBox="1"/>
              <p:nvPr/>
            </p:nvSpPr>
            <p:spPr>
              <a:xfrm>
                <a:off x="6588224" y="1421410"/>
                <a:ext cx="2088232" cy="44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=−</m:t>
                          </m:r>
                          <m: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=−</m:t>
                              </m:r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pt-BR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CaixaDeTexto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421410"/>
                <a:ext cx="2088232" cy="441083"/>
              </a:xfrm>
              <a:prstGeom prst="rect">
                <a:avLst/>
              </a:prstGeom>
              <a:blipFill rotWithShape="1">
                <a:blip r:embed="rId2"/>
                <a:stretch>
                  <a:fillRect t="-80822" b="-127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762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775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902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2330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2147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76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7774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3825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613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4357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875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0852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2477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9089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40901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6157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20207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4101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0993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1458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6197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1712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9359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0143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223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2818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969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1039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04098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3726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09998"/>
              </p:ext>
            </p:extLst>
          </p:nvPr>
        </p:nvGraphicFramePr>
        <p:xfrm>
          <a:off x="4092865" y="3514480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27839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667" y="297446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2920979" y="735459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2920979" y="2974648"/>
            <a:ext cx="262094" cy="26209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4050588" y="3471088"/>
            <a:ext cx="262094" cy="262094"/>
            <a:chOff x="1889900" y="683468"/>
            <a:chExt cx="670936" cy="670936"/>
          </a:xfrm>
        </p:grpSpPr>
        <p:sp>
          <p:nvSpPr>
            <p:cNvPr id="124" name="Retângulo 12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5" name="Retângulo 12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6" name="Grupo 125"/>
          <p:cNvGrpSpPr/>
          <p:nvPr/>
        </p:nvGrpSpPr>
        <p:grpSpPr>
          <a:xfrm>
            <a:off x="5177899" y="3969442"/>
            <a:ext cx="262094" cy="262094"/>
            <a:chOff x="1889900" y="683468"/>
            <a:chExt cx="670936" cy="670936"/>
          </a:xfrm>
        </p:grpSpPr>
        <p:sp>
          <p:nvSpPr>
            <p:cNvPr id="127" name="Retângulo 12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Retângulo 12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9" name="Grupo 128"/>
          <p:cNvGrpSpPr/>
          <p:nvPr/>
        </p:nvGrpSpPr>
        <p:grpSpPr>
          <a:xfrm>
            <a:off x="4050588" y="1247787"/>
            <a:ext cx="262094" cy="262094"/>
            <a:chOff x="1889900" y="683468"/>
            <a:chExt cx="670936" cy="670936"/>
          </a:xfrm>
        </p:grpSpPr>
        <p:sp>
          <p:nvSpPr>
            <p:cNvPr id="130" name="Retângulo 12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1" name="Retângulo 13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2" name="Grupo 131"/>
          <p:cNvGrpSpPr/>
          <p:nvPr/>
        </p:nvGrpSpPr>
        <p:grpSpPr>
          <a:xfrm>
            <a:off x="5177899" y="1766384"/>
            <a:ext cx="262094" cy="262094"/>
            <a:chOff x="1889900" y="683468"/>
            <a:chExt cx="670936" cy="670936"/>
          </a:xfrm>
        </p:grpSpPr>
        <p:sp>
          <p:nvSpPr>
            <p:cNvPr id="133" name="Retângulo 13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Retângulo 13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9" name="Tabela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0" name="Retângulo 8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0724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5079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4724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2733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9086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8048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66683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7377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6309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2075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2161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2161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2161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1909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2022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6046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117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479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101895" y="733296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230674" y="1248435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359453" y="1763293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101895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230674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359453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450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4701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8263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7199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298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80443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6899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7256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2685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2793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395536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395536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395536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3787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81670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0631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6681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1737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3282201" y="732168"/>
            <a:ext cx="262094" cy="262094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4410980" y="1247307"/>
            <a:ext cx="262094" cy="262094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5539759" y="1762165"/>
            <a:ext cx="262094" cy="262094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282201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410980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539759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0" name="Tabe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2" name="Retângulo 81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84" name="Tabe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9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0107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7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855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27605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534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9862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61206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9704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086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4814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809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5809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5809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7606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9446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5625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4847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79987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461199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589978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718757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7" name="Grupo 116"/>
          <p:cNvGrpSpPr/>
          <p:nvPr/>
        </p:nvGrpSpPr>
        <p:grpSpPr>
          <a:xfrm>
            <a:off x="3461199" y="2974461"/>
            <a:ext cx="262094" cy="262094"/>
            <a:chOff x="1889900" y="683468"/>
            <a:chExt cx="670936" cy="670936"/>
          </a:xfrm>
        </p:grpSpPr>
        <p:sp>
          <p:nvSpPr>
            <p:cNvPr id="118" name="Retângulo 11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 12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2" name="Grupo 121"/>
          <p:cNvGrpSpPr/>
          <p:nvPr/>
        </p:nvGrpSpPr>
        <p:grpSpPr>
          <a:xfrm>
            <a:off x="4589978" y="3469280"/>
            <a:ext cx="262094" cy="262094"/>
            <a:chOff x="1889900" y="683468"/>
            <a:chExt cx="670936" cy="670936"/>
          </a:xfrm>
        </p:grpSpPr>
        <p:sp>
          <p:nvSpPr>
            <p:cNvPr id="123" name="Retângulo 12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Retângulo 12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5" name="Grupo 124"/>
          <p:cNvGrpSpPr/>
          <p:nvPr/>
        </p:nvGrpSpPr>
        <p:grpSpPr>
          <a:xfrm>
            <a:off x="5718757" y="3970920"/>
            <a:ext cx="262094" cy="262094"/>
            <a:chOff x="1889900" y="683468"/>
            <a:chExt cx="670936" cy="670936"/>
          </a:xfrm>
        </p:grpSpPr>
        <p:sp>
          <p:nvSpPr>
            <p:cNvPr id="126" name="Retângulo 12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2" name="Tabe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3" name="Retângulo 11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15" name="Tabe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0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7916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4830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77555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843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0656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7359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3284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4963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472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5337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4057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4057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4057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873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9669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644144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772923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901702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389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7252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6945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3644144" y="2974461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772923" y="3469280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901702" y="3970920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304473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2783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688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2339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3905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02448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1003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5882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6346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9418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82926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28578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74808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4624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75707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436" y="912529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050989" y="1428894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179768" y="1940145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627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9857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531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2923436" y="3153699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050989" y="3656138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179768" y="4150158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9831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5205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7139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5251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6851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73761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5721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30519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4249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37317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7363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9832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4501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26315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8712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2" name="Grupo 141"/>
          <p:cNvGrpSpPr/>
          <p:nvPr/>
        </p:nvGrpSpPr>
        <p:grpSpPr>
          <a:xfrm>
            <a:off x="5362648" y="1940145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Grupo 144"/>
          <p:cNvGrpSpPr/>
          <p:nvPr/>
        </p:nvGrpSpPr>
        <p:grpSpPr>
          <a:xfrm>
            <a:off x="3106626" y="3153699"/>
            <a:ext cx="262094" cy="262094"/>
            <a:chOff x="1889900" y="683468"/>
            <a:chExt cx="670936" cy="670936"/>
          </a:xfrm>
        </p:grpSpPr>
        <p:sp>
          <p:nvSpPr>
            <p:cNvPr id="146" name="Retângulo 14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7" name="Retângulo 14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4" name="Grupo 15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55" name="Retângulo 154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6" name="Conector de seta reta 155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de seta reta 156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de seta reta 158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de seta reta 161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upo 162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64" name="Retângulo 163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5" name="Conector de seta reta 164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de seta reta 16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de seta reta 166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de seta reta 167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de seta reta 168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de seta reta 169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de seta reta 170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o 171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73" name="Retângulo 172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4" name="Conector de seta reta 173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de seta reta 174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de seta reta 175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de seta reta 177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de seta reta 178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de seta reta 179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upo 180"/>
          <p:cNvGrpSpPr/>
          <p:nvPr/>
        </p:nvGrpSpPr>
        <p:grpSpPr>
          <a:xfrm>
            <a:off x="3106316" y="911374"/>
            <a:ext cx="262094" cy="262094"/>
            <a:chOff x="1889900" y="683468"/>
            <a:chExt cx="670936" cy="670936"/>
          </a:xfrm>
        </p:grpSpPr>
        <p:sp>
          <p:nvSpPr>
            <p:cNvPr id="182" name="Retângulo 1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3" name="Retângulo 1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4233869" y="1427739"/>
            <a:ext cx="262094" cy="262094"/>
            <a:chOff x="1889900" y="683468"/>
            <a:chExt cx="670936" cy="670936"/>
          </a:xfrm>
        </p:grpSpPr>
        <p:sp>
          <p:nvSpPr>
            <p:cNvPr id="185" name="Retângulo 1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Retângulo 1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3" name="Grupo 192"/>
          <p:cNvGrpSpPr/>
          <p:nvPr/>
        </p:nvGrpSpPr>
        <p:grpSpPr>
          <a:xfrm>
            <a:off x="4233869" y="3656138"/>
            <a:ext cx="262094" cy="262094"/>
            <a:chOff x="1889900" y="683468"/>
            <a:chExt cx="670936" cy="670936"/>
          </a:xfrm>
        </p:grpSpPr>
        <p:sp>
          <p:nvSpPr>
            <p:cNvPr id="194" name="Retângulo 19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5" name="Retângulo 19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6" name="Grupo 195"/>
          <p:cNvGrpSpPr/>
          <p:nvPr/>
        </p:nvGrpSpPr>
        <p:grpSpPr>
          <a:xfrm>
            <a:off x="5362648" y="4149003"/>
            <a:ext cx="262094" cy="262094"/>
            <a:chOff x="1889900" y="683468"/>
            <a:chExt cx="670936" cy="670936"/>
          </a:xfrm>
        </p:grpSpPr>
        <p:sp>
          <p:nvSpPr>
            <p:cNvPr id="197" name="Retângulo 1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8" name="Retângulo 19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upo 112"/>
          <p:cNvGrpSpPr/>
          <p:nvPr/>
        </p:nvGrpSpPr>
        <p:grpSpPr>
          <a:xfrm>
            <a:off x="212853" y="829269"/>
            <a:ext cx="741214" cy="741214"/>
            <a:chOff x="1889900" y="683468"/>
            <a:chExt cx="670936" cy="670936"/>
          </a:xfrm>
        </p:grpSpPr>
        <p:sp>
          <p:nvSpPr>
            <p:cNvPr id="114" name="Retângulo 11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6" name="Grupo 115"/>
          <p:cNvGrpSpPr/>
          <p:nvPr/>
        </p:nvGrpSpPr>
        <p:grpSpPr>
          <a:xfrm>
            <a:off x="212853" y="2285782"/>
            <a:ext cx="741214" cy="741214"/>
            <a:chOff x="1889900" y="683468"/>
            <a:chExt cx="670936" cy="670936"/>
          </a:xfrm>
        </p:grpSpPr>
        <p:sp>
          <p:nvSpPr>
            <p:cNvPr id="117" name="Retângulo 11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9" name="Grupo 118"/>
          <p:cNvGrpSpPr/>
          <p:nvPr/>
        </p:nvGrpSpPr>
        <p:grpSpPr>
          <a:xfrm>
            <a:off x="212853" y="3748083"/>
            <a:ext cx="741214" cy="74121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3172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480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922548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2938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6979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7873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759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7410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98054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157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6005" y="1362034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6005" y="2818547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6005" y="4280848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3982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9526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5568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79793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6226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7" name="Retângulo 16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de seta reta 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o 101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18" name="Retângulo 11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Conector de seta reta 1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28" name="Retângulo 12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9" name="Conector de seta reta 12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de seta reta 132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de seta reta 134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o 108"/>
          <p:cNvGrpSpPr/>
          <p:nvPr/>
        </p:nvGrpSpPr>
        <p:grpSpPr>
          <a:xfrm>
            <a:off x="5902107" y="2481133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3646085" y="3694687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3645775" y="1452362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4773328" y="1968727"/>
            <a:ext cx="262094" cy="262094"/>
            <a:chOff x="1889900" y="683468"/>
            <a:chExt cx="670936" cy="670936"/>
          </a:xfrm>
        </p:grpSpPr>
        <p:sp>
          <p:nvSpPr>
            <p:cNvPr id="137" name="Retângulo 13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4773328" y="4197126"/>
            <a:ext cx="262094" cy="262094"/>
            <a:chOff x="1889900" y="683468"/>
            <a:chExt cx="670936" cy="670936"/>
          </a:xfrm>
        </p:grpSpPr>
        <p:sp>
          <p:nvSpPr>
            <p:cNvPr id="140" name="Retângulo 13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5902107" y="4689991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45" name="Tabela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6" name="Retângulo 145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" name="Retângulo 146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48" name="Tabela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pipelines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36" name="Retângulo 35"/>
          <p:cNvSpPr/>
          <p:nvPr/>
        </p:nvSpPr>
        <p:spPr>
          <a:xfrm>
            <a:off x="0" y="4685382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Yann </a:t>
            </a:r>
            <a:r>
              <a:rPr lang="en-US" sz="1000" i="1" dirty="0" err="1"/>
              <a:t>LeCun’s</a:t>
            </a:r>
            <a:r>
              <a:rPr lang="en-US" sz="1000" i="1" dirty="0"/>
              <a:t> Deep Learning Course at CDS - SPRING 2021 </a:t>
            </a:r>
            <a:endParaRPr lang="pt-BR" sz="1000" i="1" dirty="0"/>
          </a:p>
        </p:txBody>
      </p:sp>
      <p:sp>
        <p:nvSpPr>
          <p:cNvPr id="37" name="Retângulo 36"/>
          <p:cNvSpPr/>
          <p:nvPr/>
        </p:nvSpPr>
        <p:spPr>
          <a:xfrm>
            <a:off x="323528" y="574637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The </a:t>
            </a:r>
            <a:r>
              <a:rPr lang="pt-BR" sz="1400" dirty="0" err="1" smtClean="0">
                <a:solidFill>
                  <a:schemeClr val="tx1"/>
                </a:solidFill>
              </a:rPr>
              <a:t>classic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image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classification</a:t>
            </a:r>
            <a:r>
              <a:rPr lang="pt-BR" sz="1400" dirty="0" smtClean="0">
                <a:solidFill>
                  <a:schemeClr val="tx1"/>
                </a:solidFill>
              </a:rPr>
              <a:t> pipeline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23528" y="2749410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Deep</a:t>
            </a:r>
            <a:r>
              <a:rPr lang="pt-BR" sz="1400" dirty="0" smtClean="0">
                <a:solidFill>
                  <a:schemeClr val="tx1"/>
                </a:solidFill>
              </a:rPr>
              <a:t> Learning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39" name="Grupo 38"/>
          <p:cNvGrpSpPr/>
          <p:nvPr/>
        </p:nvGrpSpPr>
        <p:grpSpPr>
          <a:xfrm>
            <a:off x="323528" y="862669"/>
            <a:ext cx="8496944" cy="770384"/>
            <a:chOff x="323528" y="1419622"/>
            <a:chExt cx="8496944" cy="770384"/>
          </a:xfrm>
        </p:grpSpPr>
        <p:sp>
          <p:nvSpPr>
            <p:cNvPr id="40" name="Retângulo 39"/>
            <p:cNvSpPr/>
            <p:nvPr/>
          </p:nvSpPr>
          <p:spPr>
            <a:xfrm>
              <a:off x="323528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Image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3851920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Feature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7380312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Classifier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endCxn id="41" idx="1"/>
            </p:cNvCxnSpPr>
            <p:nvPr/>
          </p:nvCxnSpPr>
          <p:spPr>
            <a:xfrm>
              <a:off x="1763688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41" idx="3"/>
              <a:endCxn id="42" idx="1"/>
            </p:cNvCxnSpPr>
            <p:nvPr/>
          </p:nvCxnSpPr>
          <p:spPr>
            <a:xfrm>
              <a:off x="5292080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323528" y="3037442"/>
            <a:ext cx="8496944" cy="770384"/>
            <a:chOff x="323528" y="3579862"/>
            <a:chExt cx="8496944" cy="770384"/>
          </a:xfrm>
        </p:grpSpPr>
        <p:sp>
          <p:nvSpPr>
            <p:cNvPr id="46" name="Retângulo 45"/>
            <p:cNvSpPr/>
            <p:nvPr/>
          </p:nvSpPr>
          <p:spPr>
            <a:xfrm>
              <a:off x="323528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Image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3851920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Feature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mid</a:t>
              </a:r>
              <a:r>
                <a:rPr lang="pt-BR" sz="1600" dirty="0" smtClean="0">
                  <a:solidFill>
                    <a:schemeClr val="tx1"/>
                  </a:solidFill>
                </a:rPr>
                <a:t>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7380312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Classifier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5616116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Feature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(high-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level</a:t>
              </a:r>
              <a:r>
                <a:rPr lang="pt-BR" sz="1600" dirty="0" smtClean="0">
                  <a:solidFill>
                    <a:schemeClr val="tx1"/>
                  </a:solidFill>
                </a:rPr>
                <a:t>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087724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Feature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low-level</a:t>
              </a:r>
              <a:r>
                <a:rPr lang="pt-BR" sz="1600" dirty="0" smtClean="0">
                  <a:solidFill>
                    <a:schemeClr val="tx1"/>
                  </a:solidFill>
                </a:rPr>
                <a:t>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Conector de seta reta 50"/>
            <p:cNvCxnSpPr>
              <a:stCxn id="46" idx="3"/>
              <a:endCxn id="50" idx="1"/>
            </p:cNvCxnSpPr>
            <p:nvPr/>
          </p:nvCxnSpPr>
          <p:spPr>
            <a:xfrm>
              <a:off x="1763688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>
              <a:stCxn id="50" idx="3"/>
              <a:endCxn id="47" idx="1"/>
            </p:cNvCxnSpPr>
            <p:nvPr/>
          </p:nvCxnSpPr>
          <p:spPr>
            <a:xfrm>
              <a:off x="3527884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7" idx="3"/>
              <a:endCxn id="49" idx="1"/>
            </p:cNvCxnSpPr>
            <p:nvPr/>
          </p:nvCxnSpPr>
          <p:spPr>
            <a:xfrm>
              <a:off x="5292080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>
              <a:stCxn id="49" idx="3"/>
              <a:endCxn id="48" idx="1"/>
            </p:cNvCxnSpPr>
            <p:nvPr/>
          </p:nvCxnSpPr>
          <p:spPr>
            <a:xfrm>
              <a:off x="7056276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tângulo 54"/>
          <p:cNvSpPr/>
          <p:nvPr/>
        </p:nvSpPr>
        <p:spPr>
          <a:xfrm>
            <a:off x="3851920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MANUAL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7380312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TRAINABLE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7380312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TRAINABLE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2087724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TRAINABLE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3851920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TRAINABLE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616116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TRAINABLE</a:t>
            </a:r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61" name="Conector de seta reta 60"/>
          <p:cNvCxnSpPr>
            <a:stCxn id="57" idx="0"/>
            <a:endCxn id="48" idx="2"/>
          </p:cNvCxnSpPr>
          <p:nvPr/>
        </p:nvCxnSpPr>
        <p:spPr>
          <a:xfrm flipV="1">
            <a:off x="8100392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60" idx="0"/>
            <a:endCxn id="49" idx="2"/>
          </p:cNvCxnSpPr>
          <p:nvPr/>
        </p:nvCxnSpPr>
        <p:spPr>
          <a:xfrm flipV="1">
            <a:off x="6336196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56" idx="0"/>
            <a:endCxn id="42" idx="2"/>
          </p:cNvCxnSpPr>
          <p:nvPr/>
        </p:nvCxnSpPr>
        <p:spPr>
          <a:xfrm flipV="1">
            <a:off x="8100392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/>
          <p:cNvCxnSpPr>
            <a:stCxn id="55" idx="0"/>
            <a:endCxn id="41" idx="2"/>
          </p:cNvCxnSpPr>
          <p:nvPr/>
        </p:nvCxnSpPr>
        <p:spPr>
          <a:xfrm flipV="1">
            <a:off x="4572000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>
            <a:stCxn id="59" idx="0"/>
            <a:endCxn id="47" idx="2"/>
          </p:cNvCxnSpPr>
          <p:nvPr/>
        </p:nvCxnSpPr>
        <p:spPr>
          <a:xfrm flipV="1">
            <a:off x="4572000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/>
          <p:cNvCxnSpPr>
            <a:stCxn id="58" idx="0"/>
            <a:endCxn id="50" idx="2"/>
          </p:cNvCxnSpPr>
          <p:nvPr/>
        </p:nvCxnSpPr>
        <p:spPr>
          <a:xfrm flipV="1">
            <a:off x="2807804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4232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108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90224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419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7116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6437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40794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9118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4822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261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999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6515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7589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9128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635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9" name="Tabela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" name="Retângulo 5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71453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4380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6473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3375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233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7994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51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62860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70330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0140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25650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4875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0486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838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79598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1432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6560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526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7151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2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42149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184463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6926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02883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3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2663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7480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8471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8090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8233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362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01679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662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4113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6280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995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2090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0167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8580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34517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10897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31828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043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31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6946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1429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0205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1552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501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8688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88626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0210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8109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22073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9365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1258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6150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27734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59262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40425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9" name="Grupo 58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1" name="Retângulo 60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 61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4" name="Grupo 63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6" name="Retângulo 65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Forma livre 66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5" name="Retângulo 64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8" name="Conector de seta reta 67"/>
          <p:cNvCxnSpPr>
            <a:stCxn id="60" idx="0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5" idx="0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88641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6834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6296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61394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3504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0937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0126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0984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2764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975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0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5014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3809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43834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87124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0093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200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91016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8388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38528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1866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7" name="Grupo 56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58" name="Retângulo 57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Forma livre 58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3" name="Grupo 62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Forma livre 65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Conector de seta reta 13"/>
          <p:cNvCxnSpPr>
            <a:stCxn id="60" idx="0"/>
            <a:endCxn id="55" idx="4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4" idx="0"/>
            <a:endCxn id="53" idx="4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9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68065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957325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9937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309919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14965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07904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Pooling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62340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21940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7" name="Tabela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57625"/>
              </p:ext>
            </p:extLst>
          </p:nvPr>
        </p:nvGraphicFramePr>
        <p:xfrm>
          <a:off x="6742611" y="3459843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57876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207645" y="3489694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err="1" smtClean="0">
                <a:solidFill>
                  <a:schemeClr val="tx1"/>
                </a:solidFill>
              </a:rPr>
              <a:t>Average-pooling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Grupo 255"/>
          <p:cNvGrpSpPr/>
          <p:nvPr/>
        </p:nvGrpSpPr>
        <p:grpSpPr>
          <a:xfrm>
            <a:off x="6292793" y="3159073"/>
            <a:ext cx="1773252" cy="1379746"/>
            <a:chOff x="6546477" y="3159073"/>
            <a:chExt cx="1773252" cy="1379746"/>
          </a:xfrm>
        </p:grpSpPr>
        <p:sp>
          <p:nvSpPr>
            <p:cNvPr id="182" name="CaixaDeTexto 181"/>
            <p:cNvSpPr txBox="1"/>
            <p:nvPr/>
          </p:nvSpPr>
          <p:spPr>
            <a:xfrm>
              <a:off x="7802618" y="3688580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8" name="Cubo 177"/>
            <p:cNvSpPr/>
            <p:nvPr/>
          </p:nvSpPr>
          <p:spPr>
            <a:xfrm rot="16200000">
              <a:off x="6702670" y="3165919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80" name="Conector de seta reta 179"/>
            <p:cNvCxnSpPr/>
            <p:nvPr/>
          </p:nvCxnSpPr>
          <p:spPr>
            <a:xfrm>
              <a:off x="6644855" y="3946602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CaixaDeTexto 180"/>
            <p:cNvSpPr txBox="1"/>
            <p:nvPr/>
          </p:nvSpPr>
          <p:spPr>
            <a:xfrm>
              <a:off x="7122557" y="4261820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6546477" y="4039191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84" name="Conector de seta reta 183"/>
            <p:cNvCxnSpPr/>
            <p:nvPr/>
          </p:nvCxnSpPr>
          <p:spPr>
            <a:xfrm>
              <a:off x="7000621" y="4265867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to 185"/>
            <p:cNvCxnSpPr/>
            <p:nvPr/>
          </p:nvCxnSpPr>
          <p:spPr>
            <a:xfrm>
              <a:off x="6803717" y="3259073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to 186"/>
            <p:cNvCxnSpPr/>
            <p:nvPr/>
          </p:nvCxnSpPr>
          <p:spPr>
            <a:xfrm>
              <a:off x="6898173" y="3357076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/>
            <p:cNvCxnSpPr/>
            <p:nvPr/>
          </p:nvCxnSpPr>
          <p:spPr>
            <a:xfrm>
              <a:off x="6709261" y="3161070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to 188"/>
            <p:cNvCxnSpPr/>
            <p:nvPr/>
          </p:nvCxnSpPr>
          <p:spPr>
            <a:xfrm>
              <a:off x="6992630" y="3455080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to 190"/>
            <p:cNvCxnSpPr/>
            <p:nvPr/>
          </p:nvCxnSpPr>
          <p:spPr>
            <a:xfrm rot="16200000" flipV="1">
              <a:off x="7267006" y="2979778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to 191"/>
            <p:cNvCxnSpPr/>
            <p:nvPr/>
          </p:nvCxnSpPr>
          <p:spPr>
            <a:xfrm rot="16200000" flipV="1">
              <a:off x="7169003" y="2885322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to 192"/>
            <p:cNvCxnSpPr/>
            <p:nvPr/>
          </p:nvCxnSpPr>
          <p:spPr>
            <a:xfrm rot="16200000" flipV="1">
              <a:off x="7365009" y="307423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/>
            <p:cNvCxnSpPr/>
            <p:nvPr/>
          </p:nvCxnSpPr>
          <p:spPr>
            <a:xfrm flipH="1">
              <a:off x="6697819" y="3161071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to 194"/>
            <p:cNvCxnSpPr/>
            <p:nvPr/>
          </p:nvCxnSpPr>
          <p:spPr>
            <a:xfrm flipH="1" flipV="1">
              <a:off x="6709261" y="316880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to 197"/>
            <p:cNvCxnSpPr/>
            <p:nvPr/>
          </p:nvCxnSpPr>
          <p:spPr>
            <a:xfrm flipH="1" flipV="1">
              <a:off x="6713407" y="390516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to 198"/>
            <p:cNvCxnSpPr/>
            <p:nvPr/>
          </p:nvCxnSpPr>
          <p:spPr>
            <a:xfrm flipH="1" flipV="1">
              <a:off x="6709261" y="354135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to 201"/>
            <p:cNvCxnSpPr/>
            <p:nvPr/>
          </p:nvCxnSpPr>
          <p:spPr>
            <a:xfrm rot="16200000" flipH="1">
              <a:off x="6709103" y="316978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to 202"/>
            <p:cNvCxnSpPr/>
            <p:nvPr/>
          </p:nvCxnSpPr>
          <p:spPr>
            <a:xfrm rot="16200000" flipH="1">
              <a:off x="707291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to 203"/>
            <p:cNvCxnSpPr/>
            <p:nvPr/>
          </p:nvCxnSpPr>
          <p:spPr>
            <a:xfrm rot="16200000" flipH="1">
              <a:off x="743672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de seta reta 205"/>
            <p:cNvCxnSpPr/>
            <p:nvPr/>
          </p:nvCxnSpPr>
          <p:spPr>
            <a:xfrm flipV="1">
              <a:off x="7802618" y="3455081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de seta reta 263"/>
          <p:cNvCxnSpPr/>
          <p:nvPr/>
        </p:nvCxnSpPr>
        <p:spPr>
          <a:xfrm>
            <a:off x="5695890" y="3826069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de seta reta 269"/>
          <p:cNvCxnSpPr/>
          <p:nvPr/>
        </p:nvCxnSpPr>
        <p:spPr>
          <a:xfrm>
            <a:off x="3152758" y="3821578"/>
            <a:ext cx="1050038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6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Perceptron (MLP)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522454" y="4687849"/>
            <a:ext cx="76215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Learn </a:t>
            </a:r>
            <a:r>
              <a:rPr lang="en-US" sz="1000" i="1" dirty="0" err="1"/>
              <a:t>TensorFlow</a:t>
            </a:r>
            <a:r>
              <a:rPr lang="en-US" sz="1000" i="1" dirty="0"/>
              <a:t> and deep learning, without a Ph.D.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1522454" y="1042953"/>
            <a:ext cx="6099092" cy="3402108"/>
            <a:chOff x="1522454" y="1042953"/>
            <a:chExt cx="6099092" cy="3402108"/>
          </a:xfrm>
        </p:grpSpPr>
        <p:grpSp>
          <p:nvGrpSpPr>
            <p:cNvPr id="6" name="Grupo 5"/>
            <p:cNvGrpSpPr/>
            <p:nvPr/>
          </p:nvGrpSpPr>
          <p:grpSpPr>
            <a:xfrm>
              <a:off x="1522454" y="1042953"/>
              <a:ext cx="6099092" cy="3402108"/>
              <a:chOff x="1083866" y="1617914"/>
              <a:chExt cx="6099092" cy="3402108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00" t="30153" r="37250" b="41188"/>
              <a:stretch/>
            </p:blipFill>
            <p:spPr bwMode="auto">
              <a:xfrm>
                <a:off x="1083866" y="1617914"/>
                <a:ext cx="3384376" cy="99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6" t="30652" r="39083" b="9489"/>
              <a:stretch/>
            </p:blipFill>
            <p:spPr bwMode="auto">
              <a:xfrm>
                <a:off x="2063749" y="1761930"/>
                <a:ext cx="5119209" cy="32580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Retângulo 10"/>
            <p:cNvSpPr/>
            <p:nvPr/>
          </p:nvSpPr>
          <p:spPr>
            <a:xfrm>
              <a:off x="5909765" y="1995687"/>
              <a:ext cx="1711780" cy="1593700"/>
            </a:xfrm>
            <a:custGeom>
              <a:avLst/>
              <a:gdLst>
                <a:gd name="connsiteX0" fmla="*/ 0 w 1609386"/>
                <a:gd name="connsiteY0" fmla="*/ 0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0 w 1609386"/>
                <a:gd name="connsiteY4" fmla="*/ 0 h 1584176"/>
                <a:gd name="connsiteX0" fmla="*/ 962025 w 1609386"/>
                <a:gd name="connsiteY0" fmla="*/ 9525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962025 w 1609386"/>
                <a:gd name="connsiteY4" fmla="*/ 9525 h 1584176"/>
                <a:gd name="connsiteX0" fmla="*/ 985838 w 1609386"/>
                <a:gd name="connsiteY0" fmla="*/ 21431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985838 w 1609386"/>
                <a:gd name="connsiteY4" fmla="*/ 21431 h 1584176"/>
                <a:gd name="connsiteX0" fmla="*/ 992982 w 1609386"/>
                <a:gd name="connsiteY0" fmla="*/ 0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992982 w 1609386"/>
                <a:gd name="connsiteY4" fmla="*/ 0 h 1584176"/>
                <a:gd name="connsiteX0" fmla="*/ 1035845 w 1652249"/>
                <a:gd name="connsiteY0" fmla="*/ 0 h 1586557"/>
                <a:gd name="connsiteX1" fmla="*/ 1652249 w 1652249"/>
                <a:gd name="connsiteY1" fmla="*/ 0 h 1586557"/>
                <a:gd name="connsiteX2" fmla="*/ 1652249 w 1652249"/>
                <a:gd name="connsiteY2" fmla="*/ 1584176 h 1586557"/>
                <a:gd name="connsiteX3" fmla="*/ 0 w 1652249"/>
                <a:gd name="connsiteY3" fmla="*/ 1586557 h 1586557"/>
                <a:gd name="connsiteX4" fmla="*/ 1035845 w 1652249"/>
                <a:gd name="connsiteY4" fmla="*/ 0 h 1586557"/>
                <a:gd name="connsiteX0" fmla="*/ 1035845 w 1652249"/>
                <a:gd name="connsiteY0" fmla="*/ 0 h 1586557"/>
                <a:gd name="connsiteX1" fmla="*/ 1652249 w 1652249"/>
                <a:gd name="connsiteY1" fmla="*/ 0 h 1586557"/>
                <a:gd name="connsiteX2" fmla="*/ 1652249 w 1652249"/>
                <a:gd name="connsiteY2" fmla="*/ 1584176 h 1586557"/>
                <a:gd name="connsiteX3" fmla="*/ 0 w 1652249"/>
                <a:gd name="connsiteY3" fmla="*/ 1586557 h 1586557"/>
                <a:gd name="connsiteX4" fmla="*/ 1035845 w 1652249"/>
                <a:gd name="connsiteY4" fmla="*/ 0 h 1586557"/>
                <a:gd name="connsiteX0" fmla="*/ 1035845 w 1652249"/>
                <a:gd name="connsiteY0" fmla="*/ 0 h 1586557"/>
                <a:gd name="connsiteX1" fmla="*/ 1652249 w 1652249"/>
                <a:gd name="connsiteY1" fmla="*/ 0 h 1586557"/>
                <a:gd name="connsiteX2" fmla="*/ 1652249 w 1652249"/>
                <a:gd name="connsiteY2" fmla="*/ 1584176 h 1586557"/>
                <a:gd name="connsiteX3" fmla="*/ 0 w 1652249"/>
                <a:gd name="connsiteY3" fmla="*/ 1586557 h 1586557"/>
                <a:gd name="connsiteX4" fmla="*/ 1035845 w 1652249"/>
                <a:gd name="connsiteY4" fmla="*/ 0 h 1586557"/>
                <a:gd name="connsiteX0" fmla="*/ 1095376 w 1711780"/>
                <a:gd name="connsiteY0" fmla="*/ 0 h 1593700"/>
                <a:gd name="connsiteX1" fmla="*/ 1711780 w 1711780"/>
                <a:gd name="connsiteY1" fmla="*/ 0 h 1593700"/>
                <a:gd name="connsiteX2" fmla="*/ 1711780 w 1711780"/>
                <a:gd name="connsiteY2" fmla="*/ 1584176 h 1593700"/>
                <a:gd name="connsiteX3" fmla="*/ 0 w 1711780"/>
                <a:gd name="connsiteY3" fmla="*/ 1593700 h 1593700"/>
                <a:gd name="connsiteX4" fmla="*/ 1095376 w 1711780"/>
                <a:gd name="connsiteY4" fmla="*/ 0 h 1593700"/>
                <a:gd name="connsiteX0" fmla="*/ 1095376 w 1711780"/>
                <a:gd name="connsiteY0" fmla="*/ 0 h 1593700"/>
                <a:gd name="connsiteX1" fmla="*/ 1711780 w 1711780"/>
                <a:gd name="connsiteY1" fmla="*/ 0 h 1593700"/>
                <a:gd name="connsiteX2" fmla="*/ 1711780 w 1711780"/>
                <a:gd name="connsiteY2" fmla="*/ 1584176 h 1593700"/>
                <a:gd name="connsiteX3" fmla="*/ 0 w 1711780"/>
                <a:gd name="connsiteY3" fmla="*/ 1593700 h 1593700"/>
                <a:gd name="connsiteX4" fmla="*/ 1095376 w 1711780"/>
                <a:gd name="connsiteY4" fmla="*/ 0 h 15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780" h="1593700">
                  <a:moveTo>
                    <a:pt x="1095376" y="0"/>
                  </a:moveTo>
                  <a:lnTo>
                    <a:pt x="1711780" y="0"/>
                  </a:lnTo>
                  <a:lnTo>
                    <a:pt x="1711780" y="1584176"/>
                  </a:lnTo>
                  <a:lnTo>
                    <a:pt x="0" y="1593700"/>
                  </a:lnTo>
                  <a:cubicBezTo>
                    <a:pt x="473869" y="1086280"/>
                    <a:pt x="750094" y="528852"/>
                    <a:pt x="10953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43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Activation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03367"/>
              </p:ext>
            </p:extLst>
          </p:nvPr>
        </p:nvGraphicFramePr>
        <p:xfrm>
          <a:off x="2566081" y="184076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Triângulo isósceles 12"/>
          <p:cNvSpPr/>
          <p:nvPr/>
        </p:nvSpPr>
        <p:spPr>
          <a:xfrm rot="10800000" flipH="1" flipV="1">
            <a:off x="3394462" y="172561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 rot="5400000" flipH="1">
            <a:off x="4353043" y="268500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Forma livre 14"/>
          <p:cNvSpPr/>
          <p:nvPr/>
        </p:nvSpPr>
        <p:spPr>
          <a:xfrm>
            <a:off x="2566080" y="2018968"/>
            <a:ext cx="1797819" cy="1446351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07600"/>
              </p:ext>
            </p:extLst>
          </p:nvPr>
        </p:nvGraphicFramePr>
        <p:xfrm>
          <a:off x="374657" y="1847904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Triângulo isósceles 16"/>
          <p:cNvSpPr/>
          <p:nvPr/>
        </p:nvSpPr>
        <p:spPr>
          <a:xfrm rot="10800000" flipH="1" flipV="1">
            <a:off x="1203038" y="17327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Triângulo isósceles 17"/>
          <p:cNvSpPr/>
          <p:nvPr/>
        </p:nvSpPr>
        <p:spPr>
          <a:xfrm rot="5400000" flipH="1">
            <a:off x="2161619" y="269214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Forma livre 18"/>
          <p:cNvSpPr/>
          <p:nvPr/>
        </p:nvSpPr>
        <p:spPr>
          <a:xfrm>
            <a:off x="374656" y="2018969"/>
            <a:ext cx="1797819" cy="726318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44050"/>
              </p:ext>
            </p:extLst>
          </p:nvPr>
        </p:nvGraphicFramePr>
        <p:xfrm>
          <a:off x="4766012" y="183996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riângulo isósceles 20"/>
          <p:cNvSpPr/>
          <p:nvPr/>
        </p:nvSpPr>
        <p:spPr>
          <a:xfrm rot="10800000" flipH="1" flipV="1">
            <a:off x="5594393" y="172482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Triângulo isósceles 21"/>
          <p:cNvSpPr/>
          <p:nvPr/>
        </p:nvSpPr>
        <p:spPr>
          <a:xfrm rot="5400000" flipH="1">
            <a:off x="6552974" y="2684209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Forma livre 23"/>
          <p:cNvSpPr/>
          <p:nvPr/>
        </p:nvSpPr>
        <p:spPr>
          <a:xfrm>
            <a:off x="4772114" y="1860250"/>
            <a:ext cx="1771650" cy="88265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882650">
                <a:moveTo>
                  <a:pt x="0" y="876300"/>
                </a:moveTo>
                <a:lnTo>
                  <a:pt x="889000" y="882650"/>
                </a:lnTo>
                <a:lnTo>
                  <a:pt x="17716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97216"/>
              </p:ext>
            </p:extLst>
          </p:nvPr>
        </p:nvGraphicFramePr>
        <p:xfrm>
          <a:off x="6960736" y="183802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Triângulo isósceles 25"/>
          <p:cNvSpPr/>
          <p:nvPr/>
        </p:nvSpPr>
        <p:spPr>
          <a:xfrm rot="10800000" flipH="1" flipV="1">
            <a:off x="7789117" y="172288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Triângulo isósceles 26"/>
          <p:cNvSpPr/>
          <p:nvPr/>
        </p:nvSpPr>
        <p:spPr>
          <a:xfrm rot="5400000" flipH="1">
            <a:off x="8747698" y="2682266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Forma livre 27"/>
          <p:cNvSpPr/>
          <p:nvPr/>
        </p:nvSpPr>
        <p:spPr>
          <a:xfrm>
            <a:off x="6973188" y="1858307"/>
            <a:ext cx="1765300" cy="99060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  <a:gd name="connsiteX0" fmla="*/ 0 w 1765300"/>
              <a:gd name="connsiteY0" fmla="*/ 990600 h 990600"/>
              <a:gd name="connsiteX1" fmla="*/ 882650 w 1765300"/>
              <a:gd name="connsiteY1" fmla="*/ 882650 h 990600"/>
              <a:gd name="connsiteX2" fmla="*/ 1765300 w 176530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990600">
                <a:moveTo>
                  <a:pt x="0" y="990600"/>
                </a:moveTo>
                <a:lnTo>
                  <a:pt x="882650" y="882650"/>
                </a:lnTo>
                <a:lnTo>
                  <a:pt x="17653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Grupo 41"/>
          <p:cNvGrpSpPr/>
          <p:nvPr/>
        </p:nvGrpSpPr>
        <p:grpSpPr>
          <a:xfrm>
            <a:off x="2233619" y="1949871"/>
            <a:ext cx="332461" cy="1587449"/>
            <a:chOff x="2233619" y="1949871"/>
            <a:chExt cx="332461" cy="1587449"/>
          </a:xfrm>
        </p:grpSpPr>
        <p:sp>
          <p:nvSpPr>
            <p:cNvPr id="33" name="Retângulo 32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42195" y="1944418"/>
            <a:ext cx="332461" cy="1587449"/>
            <a:chOff x="2233619" y="1949871"/>
            <a:chExt cx="332461" cy="1587449"/>
          </a:xfrm>
        </p:grpSpPr>
        <p:sp>
          <p:nvSpPr>
            <p:cNvPr id="44" name="Retângulo 43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4435709" y="1952420"/>
            <a:ext cx="332461" cy="1587449"/>
            <a:chOff x="2233619" y="1949871"/>
            <a:chExt cx="332461" cy="1587449"/>
          </a:xfrm>
        </p:grpSpPr>
        <p:sp>
          <p:nvSpPr>
            <p:cNvPr id="50" name="Retângulo 49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640727" y="1945277"/>
            <a:ext cx="332461" cy="1587449"/>
            <a:chOff x="2233619" y="1949871"/>
            <a:chExt cx="332461" cy="1587449"/>
          </a:xfrm>
        </p:grpSpPr>
        <p:sp>
          <p:nvSpPr>
            <p:cNvPr id="56" name="Retângulo 55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7511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Logistic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2561602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Hiperbolic</a:t>
            </a:r>
            <a:r>
              <a:rPr lang="pt-BR" sz="1400" b="1" dirty="0">
                <a:solidFill>
                  <a:schemeClr val="tx1"/>
                </a:solidFill>
              </a:rPr>
              <a:t> </a:t>
            </a:r>
            <a:r>
              <a:rPr lang="pt-BR" sz="1400" b="1" dirty="0" err="1" smtClean="0">
                <a:solidFill>
                  <a:schemeClr val="tx1"/>
                </a:solidFill>
              </a:rPr>
              <a:t>tangent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755693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949784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PReLu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/>
              <p:cNvSpPr/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tâ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blipFill rotWithShape="1">
                <a:blip r:embed="rId2"/>
                <a:stretch>
                  <a:fillRect t="-3571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68"/>
              <p:cNvSpPr/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𝑡𝑎𝑛h</m:t>
                      </m:r>
                      <m:d>
                        <m:d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𝑠𝑒𝑛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13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tâ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blipFill rotWithShape="1">
                <a:blip r:embed="rId3"/>
                <a:stretch>
                  <a:fillRect t="-12500" b="-33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ângulo 69"/>
              <p:cNvSpPr/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⁡(0,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tângulo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/>
              <p:cNvSpPr/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tângul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tângulo 71"/>
          <p:cNvSpPr/>
          <p:nvPr/>
        </p:nvSpPr>
        <p:spPr>
          <a:xfrm>
            <a:off x="6678974" y="4001139"/>
            <a:ext cx="2088197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err="1" smtClean="0">
                <a:solidFill>
                  <a:schemeClr val="tx1"/>
                </a:solidFill>
              </a:rPr>
              <a:t>If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i="1" dirty="0" smtClean="0">
                <a:solidFill>
                  <a:schemeClr val="tx1"/>
                </a:solidFill>
              </a:rPr>
              <a:t>a</a:t>
            </a:r>
            <a:r>
              <a:rPr lang="pt-BR" sz="1100" dirty="0" smtClean="0">
                <a:solidFill>
                  <a:schemeClr val="tx1"/>
                </a:solidFill>
              </a:rPr>
              <a:t>=0,01 </a:t>
            </a:r>
            <a:r>
              <a:rPr lang="pt-B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Leak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ReLu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0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9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Fully</a:t>
            </a:r>
            <a:r>
              <a:rPr lang="pt-BR" dirty="0"/>
              <a:t> </a:t>
            </a:r>
            <a:r>
              <a:rPr lang="pt-BR" dirty="0" err="1"/>
              <a:t>connected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cxnSp>
        <p:nvCxnSpPr>
          <p:cNvPr id="192" name="Conector angulado 191"/>
          <p:cNvCxnSpPr>
            <a:stCxn id="242" idx="2"/>
            <a:endCxn id="185" idx="2"/>
          </p:cNvCxnSpPr>
          <p:nvPr/>
        </p:nvCxnSpPr>
        <p:spPr>
          <a:xfrm rot="16200000" flipH="1">
            <a:off x="3650497" y="3319570"/>
            <a:ext cx="1479995" cy="101464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angulado 193"/>
          <p:cNvCxnSpPr>
            <a:stCxn id="252" idx="2"/>
            <a:endCxn id="183" idx="2"/>
          </p:cNvCxnSpPr>
          <p:nvPr/>
        </p:nvCxnSpPr>
        <p:spPr>
          <a:xfrm rot="16200000" flipH="1">
            <a:off x="3780763" y="3189424"/>
            <a:ext cx="1074555" cy="1159553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angulado 199"/>
          <p:cNvCxnSpPr>
            <a:stCxn id="255" idx="2"/>
            <a:endCxn id="154" idx="2"/>
          </p:cNvCxnSpPr>
          <p:nvPr/>
        </p:nvCxnSpPr>
        <p:spPr>
          <a:xfrm rot="16200000" flipH="1">
            <a:off x="3911030" y="3059279"/>
            <a:ext cx="669115" cy="1304459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lipse 148"/>
          <p:cNvSpPr/>
          <p:nvPr/>
        </p:nvSpPr>
        <p:spPr>
          <a:xfrm>
            <a:off x="4681769" y="2636007"/>
            <a:ext cx="648096" cy="21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...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6" name="Elipse 155"/>
          <p:cNvSpPr/>
          <p:nvPr/>
        </p:nvSpPr>
        <p:spPr>
          <a:xfrm>
            <a:off x="6698041" y="162054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6698041" y="187857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6698041" y="213660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/>
          <p:cNvSpPr/>
          <p:nvPr/>
        </p:nvSpPr>
        <p:spPr>
          <a:xfrm>
            <a:off x="6698041" y="239463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6698041" y="265266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6698041" y="291069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6698041" y="316872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Elipse 162"/>
          <p:cNvSpPr/>
          <p:nvPr/>
        </p:nvSpPr>
        <p:spPr>
          <a:xfrm>
            <a:off x="6698041" y="342675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4" name="Conector reto 163"/>
          <p:cNvCxnSpPr>
            <a:stCxn id="143" idx="6"/>
            <a:endCxn id="156" idx="2"/>
          </p:cNvCxnSpPr>
          <p:nvPr/>
        </p:nvCxnSpPr>
        <p:spPr>
          <a:xfrm>
            <a:off x="5113817" y="1181535"/>
            <a:ext cx="1584224" cy="5470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to 164"/>
          <p:cNvCxnSpPr>
            <a:stCxn id="143" idx="6"/>
            <a:endCxn id="157" idx="2"/>
          </p:cNvCxnSpPr>
          <p:nvPr/>
        </p:nvCxnSpPr>
        <p:spPr>
          <a:xfrm>
            <a:off x="5113817" y="1181535"/>
            <a:ext cx="1584224" cy="805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>
            <a:stCxn id="143" idx="6"/>
            <a:endCxn id="158" idx="2"/>
          </p:cNvCxnSpPr>
          <p:nvPr/>
        </p:nvCxnSpPr>
        <p:spPr>
          <a:xfrm>
            <a:off x="5113817" y="1181535"/>
            <a:ext cx="1584224" cy="10630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>
            <a:stCxn id="143" idx="6"/>
            <a:endCxn id="159" idx="2"/>
          </p:cNvCxnSpPr>
          <p:nvPr/>
        </p:nvCxnSpPr>
        <p:spPr>
          <a:xfrm>
            <a:off x="5113817" y="1181535"/>
            <a:ext cx="1584224" cy="13210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>
            <a:stCxn id="143" idx="6"/>
            <a:endCxn id="160" idx="2"/>
          </p:cNvCxnSpPr>
          <p:nvPr/>
        </p:nvCxnSpPr>
        <p:spPr>
          <a:xfrm>
            <a:off x="5113817" y="1181535"/>
            <a:ext cx="1584224" cy="15791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de seta reta 168"/>
          <p:cNvCxnSpPr>
            <a:stCxn id="143" idx="6"/>
            <a:endCxn id="161" idx="2"/>
          </p:cNvCxnSpPr>
          <p:nvPr/>
        </p:nvCxnSpPr>
        <p:spPr>
          <a:xfrm>
            <a:off x="5113817" y="1181535"/>
            <a:ext cx="1584224" cy="18371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>
            <a:stCxn id="143" idx="6"/>
            <a:endCxn id="162" idx="2"/>
          </p:cNvCxnSpPr>
          <p:nvPr/>
        </p:nvCxnSpPr>
        <p:spPr>
          <a:xfrm>
            <a:off x="5113817" y="1181535"/>
            <a:ext cx="1584224" cy="20951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>
            <a:stCxn id="143" idx="6"/>
            <a:endCxn id="163" idx="2"/>
          </p:cNvCxnSpPr>
          <p:nvPr/>
        </p:nvCxnSpPr>
        <p:spPr>
          <a:xfrm>
            <a:off x="5113817" y="1181535"/>
            <a:ext cx="1584224" cy="23532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>
            <a:stCxn id="154" idx="6"/>
            <a:endCxn id="163" idx="2"/>
          </p:cNvCxnSpPr>
          <p:nvPr/>
        </p:nvCxnSpPr>
        <p:spPr>
          <a:xfrm flipV="1">
            <a:off x="5113817" y="3534754"/>
            <a:ext cx="1584224" cy="5113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>
            <a:stCxn id="154" idx="6"/>
            <a:endCxn id="162" idx="2"/>
          </p:cNvCxnSpPr>
          <p:nvPr/>
        </p:nvCxnSpPr>
        <p:spPr>
          <a:xfrm flipV="1">
            <a:off x="5113817" y="3276727"/>
            <a:ext cx="1584224" cy="7693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>
            <a:stCxn id="154" idx="6"/>
            <a:endCxn id="161" idx="2"/>
          </p:cNvCxnSpPr>
          <p:nvPr/>
        </p:nvCxnSpPr>
        <p:spPr>
          <a:xfrm flipV="1">
            <a:off x="5113817" y="3018696"/>
            <a:ext cx="1584224" cy="10273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>
            <a:stCxn id="154" idx="6"/>
            <a:endCxn id="160" idx="2"/>
          </p:cNvCxnSpPr>
          <p:nvPr/>
        </p:nvCxnSpPr>
        <p:spPr>
          <a:xfrm flipV="1">
            <a:off x="5113817" y="2760665"/>
            <a:ext cx="1584224" cy="12854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>
            <a:stCxn id="159" idx="2"/>
            <a:endCxn id="154" idx="6"/>
          </p:cNvCxnSpPr>
          <p:nvPr/>
        </p:nvCxnSpPr>
        <p:spPr>
          <a:xfrm flipH="1">
            <a:off x="5113817" y="2502634"/>
            <a:ext cx="1584224" cy="15434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>
            <a:stCxn id="156" idx="2"/>
            <a:endCxn id="154" idx="6"/>
          </p:cNvCxnSpPr>
          <p:nvPr/>
        </p:nvCxnSpPr>
        <p:spPr>
          <a:xfrm flipH="1">
            <a:off x="5113817" y="1728541"/>
            <a:ext cx="1584224" cy="23175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>
            <a:stCxn id="157" idx="2"/>
            <a:endCxn id="154" idx="6"/>
          </p:cNvCxnSpPr>
          <p:nvPr/>
        </p:nvCxnSpPr>
        <p:spPr>
          <a:xfrm flipH="1">
            <a:off x="5113817" y="1986572"/>
            <a:ext cx="1584224" cy="20594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>
            <a:stCxn id="158" idx="2"/>
            <a:endCxn id="154" idx="6"/>
          </p:cNvCxnSpPr>
          <p:nvPr/>
        </p:nvCxnSpPr>
        <p:spPr>
          <a:xfrm flipH="1">
            <a:off x="5113817" y="2244603"/>
            <a:ext cx="1584224" cy="18014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upo 270"/>
          <p:cNvGrpSpPr/>
          <p:nvPr/>
        </p:nvGrpSpPr>
        <p:grpSpPr>
          <a:xfrm>
            <a:off x="4894047" y="813123"/>
            <a:ext cx="219770" cy="3861768"/>
            <a:chOff x="5288310" y="771550"/>
            <a:chExt cx="219770" cy="3861768"/>
          </a:xfrm>
        </p:grpSpPr>
        <p:sp>
          <p:nvSpPr>
            <p:cNvPr id="143" name="Elipse 142"/>
            <p:cNvSpPr/>
            <p:nvPr/>
          </p:nvSpPr>
          <p:spPr>
            <a:xfrm>
              <a:off x="5292080" y="103196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/>
            <p:cNvSpPr/>
            <p:nvPr/>
          </p:nvSpPr>
          <p:spPr>
            <a:xfrm>
              <a:off x="5292080" y="129237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/>
            <p:cNvSpPr/>
            <p:nvPr/>
          </p:nvSpPr>
          <p:spPr>
            <a:xfrm>
              <a:off x="5292080" y="155278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/>
            <p:cNvSpPr/>
            <p:nvPr/>
          </p:nvSpPr>
          <p:spPr>
            <a:xfrm>
              <a:off x="5292080" y="181319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/>
            <p:cNvSpPr/>
            <p:nvPr/>
          </p:nvSpPr>
          <p:spPr>
            <a:xfrm>
              <a:off x="5292080" y="207361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/>
            <p:cNvSpPr/>
            <p:nvPr/>
          </p:nvSpPr>
          <p:spPr>
            <a:xfrm>
              <a:off x="5292080" y="233402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/>
            <p:cNvSpPr/>
            <p:nvPr/>
          </p:nvSpPr>
          <p:spPr>
            <a:xfrm>
              <a:off x="5292080" y="285484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Elipse 150"/>
            <p:cNvSpPr/>
            <p:nvPr/>
          </p:nvSpPr>
          <p:spPr>
            <a:xfrm>
              <a:off x="5292080" y="311525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Elipse 151"/>
            <p:cNvSpPr/>
            <p:nvPr/>
          </p:nvSpPr>
          <p:spPr>
            <a:xfrm>
              <a:off x="5292080" y="337567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Elipse 152"/>
            <p:cNvSpPr/>
            <p:nvPr/>
          </p:nvSpPr>
          <p:spPr>
            <a:xfrm>
              <a:off x="5292080" y="363608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/>
            <p:cNvSpPr/>
            <p:nvPr/>
          </p:nvSpPr>
          <p:spPr>
            <a:xfrm>
              <a:off x="5292080" y="389649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2" name="Elipse 181"/>
            <p:cNvSpPr/>
            <p:nvPr/>
          </p:nvSpPr>
          <p:spPr>
            <a:xfrm>
              <a:off x="5288310" y="77155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Elipse 182"/>
            <p:cNvSpPr/>
            <p:nvPr/>
          </p:nvSpPr>
          <p:spPr>
            <a:xfrm>
              <a:off x="5292080" y="415690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5" name="Elipse 184"/>
            <p:cNvSpPr/>
            <p:nvPr/>
          </p:nvSpPr>
          <p:spPr>
            <a:xfrm>
              <a:off x="5292080" y="441731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Conector angulado 37"/>
          <p:cNvCxnSpPr>
            <a:stCxn id="10" idx="1"/>
            <a:endCxn id="182" idx="2"/>
          </p:cNvCxnSpPr>
          <p:nvPr/>
        </p:nvCxnSpPr>
        <p:spPr>
          <a:xfrm rot="5400000" flipH="1" flipV="1">
            <a:off x="2849880" y="404422"/>
            <a:ext cx="1527466" cy="256086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3" idx="1"/>
            <a:endCxn id="143" idx="2"/>
          </p:cNvCxnSpPr>
          <p:nvPr/>
        </p:nvCxnSpPr>
        <p:spPr>
          <a:xfrm rot="5400000" flipH="1" flipV="1">
            <a:off x="3126432" y="533189"/>
            <a:ext cx="1123038" cy="2419731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angulado 187"/>
          <p:cNvCxnSpPr>
            <a:stCxn id="9" idx="1"/>
            <a:endCxn id="144" idx="2"/>
          </p:cNvCxnSpPr>
          <p:nvPr/>
        </p:nvCxnSpPr>
        <p:spPr>
          <a:xfrm rot="5400000" flipH="1" flipV="1">
            <a:off x="3401100" y="663840"/>
            <a:ext cx="718610" cy="22748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>
            <a:stCxn id="183" idx="6"/>
            <a:endCxn id="163" idx="2"/>
          </p:cNvCxnSpPr>
          <p:nvPr/>
        </p:nvCxnSpPr>
        <p:spPr>
          <a:xfrm flipV="1">
            <a:off x="5113817" y="3534754"/>
            <a:ext cx="1584224" cy="7717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>
            <a:stCxn id="183" idx="6"/>
            <a:endCxn id="156" idx="2"/>
          </p:cNvCxnSpPr>
          <p:nvPr/>
        </p:nvCxnSpPr>
        <p:spPr>
          <a:xfrm flipV="1">
            <a:off x="5113817" y="1728541"/>
            <a:ext cx="1584224" cy="25779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>
            <a:stCxn id="183" idx="6"/>
            <a:endCxn id="157" idx="2"/>
          </p:cNvCxnSpPr>
          <p:nvPr/>
        </p:nvCxnSpPr>
        <p:spPr>
          <a:xfrm flipV="1">
            <a:off x="5113817" y="1986572"/>
            <a:ext cx="1584224" cy="23199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>
            <a:stCxn id="183" idx="6"/>
            <a:endCxn id="158" idx="2"/>
          </p:cNvCxnSpPr>
          <p:nvPr/>
        </p:nvCxnSpPr>
        <p:spPr>
          <a:xfrm flipV="1">
            <a:off x="5113817" y="2244603"/>
            <a:ext cx="1584224" cy="20618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>
            <a:stCxn id="183" idx="6"/>
            <a:endCxn id="162" idx="2"/>
          </p:cNvCxnSpPr>
          <p:nvPr/>
        </p:nvCxnSpPr>
        <p:spPr>
          <a:xfrm flipV="1">
            <a:off x="5113817" y="3276727"/>
            <a:ext cx="1584224" cy="1029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>
            <a:stCxn id="183" idx="6"/>
            <a:endCxn id="160" idx="2"/>
          </p:cNvCxnSpPr>
          <p:nvPr/>
        </p:nvCxnSpPr>
        <p:spPr>
          <a:xfrm flipV="1">
            <a:off x="5113817" y="2760665"/>
            <a:ext cx="1584224" cy="1545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to 224"/>
          <p:cNvCxnSpPr>
            <a:stCxn id="183" idx="6"/>
            <a:endCxn id="161" idx="2"/>
          </p:cNvCxnSpPr>
          <p:nvPr/>
        </p:nvCxnSpPr>
        <p:spPr>
          <a:xfrm flipV="1">
            <a:off x="5113817" y="3018696"/>
            <a:ext cx="1584224" cy="12877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>
            <a:stCxn id="144" idx="6"/>
            <a:endCxn id="156" idx="2"/>
          </p:cNvCxnSpPr>
          <p:nvPr/>
        </p:nvCxnSpPr>
        <p:spPr>
          <a:xfrm>
            <a:off x="5113817" y="1441947"/>
            <a:ext cx="1584224" cy="2865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>
            <a:stCxn id="144" idx="6"/>
            <a:endCxn id="157" idx="2"/>
          </p:cNvCxnSpPr>
          <p:nvPr/>
        </p:nvCxnSpPr>
        <p:spPr>
          <a:xfrm>
            <a:off x="5113817" y="1441947"/>
            <a:ext cx="1584224" cy="5446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>
            <a:stCxn id="144" idx="6"/>
            <a:endCxn id="158" idx="2"/>
          </p:cNvCxnSpPr>
          <p:nvPr/>
        </p:nvCxnSpPr>
        <p:spPr>
          <a:xfrm>
            <a:off x="5113817" y="1441947"/>
            <a:ext cx="1584224" cy="8026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>
            <a:stCxn id="144" idx="6"/>
            <a:endCxn id="159" idx="2"/>
          </p:cNvCxnSpPr>
          <p:nvPr/>
        </p:nvCxnSpPr>
        <p:spPr>
          <a:xfrm>
            <a:off x="5113817" y="1441947"/>
            <a:ext cx="1584224" cy="10606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>
            <a:stCxn id="144" idx="6"/>
            <a:endCxn id="160" idx="2"/>
          </p:cNvCxnSpPr>
          <p:nvPr/>
        </p:nvCxnSpPr>
        <p:spPr>
          <a:xfrm>
            <a:off x="5113817" y="1441947"/>
            <a:ext cx="1584224" cy="13187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144" idx="6"/>
            <a:endCxn id="161" idx="2"/>
          </p:cNvCxnSpPr>
          <p:nvPr/>
        </p:nvCxnSpPr>
        <p:spPr>
          <a:xfrm>
            <a:off x="5113817" y="1441947"/>
            <a:ext cx="1584224" cy="15767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>
            <a:stCxn id="144" idx="6"/>
            <a:endCxn id="162" idx="2"/>
          </p:cNvCxnSpPr>
          <p:nvPr/>
        </p:nvCxnSpPr>
        <p:spPr>
          <a:xfrm>
            <a:off x="5113817" y="1441947"/>
            <a:ext cx="1584224" cy="18347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>
            <a:stCxn id="144" idx="6"/>
            <a:endCxn id="163" idx="2"/>
          </p:cNvCxnSpPr>
          <p:nvPr/>
        </p:nvCxnSpPr>
        <p:spPr>
          <a:xfrm>
            <a:off x="5113817" y="1441947"/>
            <a:ext cx="1584224" cy="20928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>
            <a:stCxn id="145" idx="6"/>
            <a:endCxn id="156" idx="2"/>
          </p:cNvCxnSpPr>
          <p:nvPr/>
        </p:nvCxnSpPr>
        <p:spPr>
          <a:xfrm>
            <a:off x="5113817" y="1702359"/>
            <a:ext cx="1584224" cy="261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/>
          <p:cNvCxnSpPr>
            <a:stCxn id="145" idx="6"/>
            <a:endCxn id="157" idx="2"/>
          </p:cNvCxnSpPr>
          <p:nvPr/>
        </p:nvCxnSpPr>
        <p:spPr>
          <a:xfrm>
            <a:off x="5113817" y="1702359"/>
            <a:ext cx="1584224" cy="2842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to 245"/>
          <p:cNvCxnSpPr>
            <a:stCxn id="145" idx="6"/>
            <a:endCxn id="158" idx="2"/>
          </p:cNvCxnSpPr>
          <p:nvPr/>
        </p:nvCxnSpPr>
        <p:spPr>
          <a:xfrm>
            <a:off x="5113817" y="1702359"/>
            <a:ext cx="1584224" cy="542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/>
          <p:cNvCxnSpPr>
            <a:stCxn id="145" idx="6"/>
            <a:endCxn id="160" idx="2"/>
          </p:cNvCxnSpPr>
          <p:nvPr/>
        </p:nvCxnSpPr>
        <p:spPr>
          <a:xfrm>
            <a:off x="5113817" y="1702359"/>
            <a:ext cx="1584224" cy="10583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ector de seta reta 248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>
            <a:stCxn id="145" idx="6"/>
            <a:endCxn id="162" idx="2"/>
          </p:cNvCxnSpPr>
          <p:nvPr/>
        </p:nvCxnSpPr>
        <p:spPr>
          <a:xfrm>
            <a:off x="5113817" y="1702359"/>
            <a:ext cx="1584224" cy="1574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>
            <a:stCxn id="145" idx="6"/>
            <a:endCxn id="163" idx="2"/>
          </p:cNvCxnSpPr>
          <p:nvPr/>
        </p:nvCxnSpPr>
        <p:spPr>
          <a:xfrm>
            <a:off x="5113817" y="1702359"/>
            <a:ext cx="1584224" cy="18323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>
            <a:stCxn id="146" idx="6"/>
            <a:endCxn id="156" idx="2"/>
          </p:cNvCxnSpPr>
          <p:nvPr/>
        </p:nvCxnSpPr>
        <p:spPr>
          <a:xfrm flipV="1">
            <a:off x="5113817" y="1728541"/>
            <a:ext cx="1584224" cy="2342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>
            <a:stCxn id="146" idx="6"/>
            <a:endCxn id="157" idx="2"/>
          </p:cNvCxnSpPr>
          <p:nvPr/>
        </p:nvCxnSpPr>
        <p:spPr>
          <a:xfrm>
            <a:off x="5113817" y="1962771"/>
            <a:ext cx="1584224" cy="238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>
            <a:stCxn id="146" idx="6"/>
            <a:endCxn id="158" idx="2"/>
          </p:cNvCxnSpPr>
          <p:nvPr/>
        </p:nvCxnSpPr>
        <p:spPr>
          <a:xfrm>
            <a:off x="5113817" y="1962771"/>
            <a:ext cx="1584224" cy="2818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>
            <a:stCxn id="146" idx="6"/>
            <a:endCxn id="159" idx="2"/>
          </p:cNvCxnSpPr>
          <p:nvPr/>
        </p:nvCxnSpPr>
        <p:spPr>
          <a:xfrm>
            <a:off x="5113817" y="1962771"/>
            <a:ext cx="1584224" cy="539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>
            <a:stCxn id="146" idx="6"/>
            <a:endCxn id="160" idx="2"/>
          </p:cNvCxnSpPr>
          <p:nvPr/>
        </p:nvCxnSpPr>
        <p:spPr>
          <a:xfrm>
            <a:off x="5113817" y="1962771"/>
            <a:ext cx="1584224" cy="7978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/>
          <p:cNvCxnSpPr>
            <a:stCxn id="146" idx="6"/>
            <a:endCxn id="161" idx="2"/>
          </p:cNvCxnSpPr>
          <p:nvPr/>
        </p:nvCxnSpPr>
        <p:spPr>
          <a:xfrm>
            <a:off x="5113817" y="1962771"/>
            <a:ext cx="1584224" cy="10559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>
            <a:stCxn id="146" idx="6"/>
            <a:endCxn id="162" idx="2"/>
          </p:cNvCxnSpPr>
          <p:nvPr/>
        </p:nvCxnSpPr>
        <p:spPr>
          <a:xfrm>
            <a:off x="5113817" y="1962771"/>
            <a:ext cx="1584224" cy="13139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>
            <a:stCxn id="146" idx="6"/>
            <a:endCxn id="163" idx="2"/>
          </p:cNvCxnSpPr>
          <p:nvPr/>
        </p:nvCxnSpPr>
        <p:spPr>
          <a:xfrm>
            <a:off x="5113817" y="1962771"/>
            <a:ext cx="1584224" cy="15719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>
            <a:stCxn id="182" idx="6"/>
            <a:endCxn id="156" idx="2"/>
          </p:cNvCxnSpPr>
          <p:nvPr/>
        </p:nvCxnSpPr>
        <p:spPr>
          <a:xfrm>
            <a:off x="5110047" y="921123"/>
            <a:ext cx="1587994" cy="807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>
            <a:stCxn id="182" idx="6"/>
            <a:endCxn id="157" idx="2"/>
          </p:cNvCxnSpPr>
          <p:nvPr/>
        </p:nvCxnSpPr>
        <p:spPr>
          <a:xfrm>
            <a:off x="5110047" y="921123"/>
            <a:ext cx="1587994" cy="10654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>
            <a:stCxn id="182" idx="6"/>
            <a:endCxn id="158" idx="2"/>
          </p:cNvCxnSpPr>
          <p:nvPr/>
        </p:nvCxnSpPr>
        <p:spPr>
          <a:xfrm>
            <a:off x="5110047" y="921123"/>
            <a:ext cx="1587994" cy="13234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>
            <a:stCxn id="182" idx="6"/>
            <a:endCxn id="159" idx="2"/>
          </p:cNvCxnSpPr>
          <p:nvPr/>
        </p:nvCxnSpPr>
        <p:spPr>
          <a:xfrm>
            <a:off x="5110047" y="921123"/>
            <a:ext cx="1587994" cy="1581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>
            <a:stCxn id="182" idx="6"/>
            <a:endCxn id="160" idx="2"/>
          </p:cNvCxnSpPr>
          <p:nvPr/>
        </p:nvCxnSpPr>
        <p:spPr>
          <a:xfrm>
            <a:off x="5110047" y="921123"/>
            <a:ext cx="1587994" cy="18395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de seta reta 280"/>
          <p:cNvCxnSpPr>
            <a:stCxn id="182" idx="6"/>
            <a:endCxn id="161" idx="2"/>
          </p:cNvCxnSpPr>
          <p:nvPr/>
        </p:nvCxnSpPr>
        <p:spPr>
          <a:xfrm>
            <a:off x="5110047" y="921123"/>
            <a:ext cx="1587994" cy="20975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 reto 281"/>
          <p:cNvCxnSpPr>
            <a:stCxn id="182" idx="6"/>
            <a:endCxn id="162" idx="2"/>
          </p:cNvCxnSpPr>
          <p:nvPr/>
        </p:nvCxnSpPr>
        <p:spPr>
          <a:xfrm>
            <a:off x="5110047" y="921123"/>
            <a:ext cx="1587994" cy="23556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>
            <a:stCxn id="182" idx="6"/>
            <a:endCxn id="163" idx="2"/>
          </p:cNvCxnSpPr>
          <p:nvPr/>
        </p:nvCxnSpPr>
        <p:spPr>
          <a:xfrm>
            <a:off x="5110047" y="921123"/>
            <a:ext cx="1587994" cy="26136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>
            <a:stCxn id="183" idx="6"/>
            <a:endCxn id="159" idx="2"/>
          </p:cNvCxnSpPr>
          <p:nvPr/>
        </p:nvCxnSpPr>
        <p:spPr>
          <a:xfrm flipV="1">
            <a:off x="5113817" y="2502634"/>
            <a:ext cx="1584224" cy="18038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upo 269"/>
          <p:cNvGrpSpPr/>
          <p:nvPr/>
        </p:nvGrpSpPr>
        <p:grpSpPr>
          <a:xfrm>
            <a:off x="2229959" y="1773982"/>
            <a:ext cx="1702484" cy="1940051"/>
            <a:chOff x="2624222" y="1635646"/>
            <a:chExt cx="1702484" cy="1940051"/>
          </a:xfrm>
        </p:grpSpPr>
        <p:sp>
          <p:nvSpPr>
            <p:cNvPr id="137" name="Cubo 136"/>
            <p:cNvSpPr/>
            <p:nvPr/>
          </p:nvSpPr>
          <p:spPr>
            <a:xfrm>
              <a:off x="4021724" y="2693541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Cubo 137"/>
            <p:cNvSpPr/>
            <p:nvPr/>
          </p:nvSpPr>
          <p:spPr>
            <a:xfrm>
              <a:off x="3876819" y="2837557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ubo 138"/>
            <p:cNvSpPr/>
            <p:nvPr/>
          </p:nvSpPr>
          <p:spPr>
            <a:xfrm>
              <a:off x="3731912" y="2981573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8" name="Grupo 47"/>
            <p:cNvGrpSpPr/>
            <p:nvPr/>
          </p:nvGrpSpPr>
          <p:grpSpPr>
            <a:xfrm>
              <a:off x="2624222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42" name="Grupo 41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43" name="Cubo 42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4" name="Cubo 43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Cubo 44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Cubo 45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Cubo 46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4" name="Grupo 23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25" name="Cubo 2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ubo 2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Cubo 2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Cubo 2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Cubo 2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31" name="Cubo 3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ubo 3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Cubo 3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ubo 3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Cubo 3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8" name="Grupo 17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19" name="Cubo 18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Cubo 19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Cubo 20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Cubo 21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Cubo 22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Grupo 16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6" name="Cubo 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Cubo 7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" name="Cubo 8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Cubo 1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" name="Cubo 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9" name="Grupo 48"/>
            <p:cNvGrpSpPr/>
            <p:nvPr/>
          </p:nvGrpSpPr>
          <p:grpSpPr>
            <a:xfrm>
              <a:off x="2903344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75" name="Cubo 7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Cubo 7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" name="Cubo 7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" name="Cubo 7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" name="Cubo 7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1" name="Grupo 5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70" name="Cubo 6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Cubo 7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Cubo 7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Cubo 7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Cubo 7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2" name="Grupo 5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65" name="Cubo 6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" name="Cubo 6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Cubo 6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Cubo 6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Cubo 6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3" name="Grupo 5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60" name="Cubo 5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Cubo 6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Cubo 6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3" name="Cubo 6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Cubo 6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55" name="Cubo 5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6" name="Cubo 5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7" name="Cubo 5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8" name="Cubo 5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9" name="Cubo 5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0" name="Grupo 79"/>
            <p:cNvGrpSpPr/>
            <p:nvPr/>
          </p:nvGrpSpPr>
          <p:grpSpPr>
            <a:xfrm>
              <a:off x="3182466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81" name="Grupo 80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106" name="Cubo 10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Cubo 10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8" name="Cubo 10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" name="Cubo 10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" name="Cubo 10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2" name="Grupo 81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101" name="Cubo 10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Cubo 10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Cubo 10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Cubo 10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Cubo 10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Grupo 82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96" name="Cubo 9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Cubo 9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Cubo 9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Cubo 9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0" name="Cubo 9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4" name="Grupo 83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91" name="Cubo 9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Cubo 9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" name="Cubo 9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" name="Cubo 9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Cubo 9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5" name="Grupo 84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86" name="Cubo 8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Cubo 8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Cubo 8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" name="Cubo 8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" name="Cubo 8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140" name="Cubo 139"/>
            <p:cNvSpPr/>
            <p:nvPr/>
          </p:nvSpPr>
          <p:spPr>
            <a:xfrm>
              <a:off x="3587005" y="3125589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Cubo 140"/>
            <p:cNvSpPr/>
            <p:nvPr/>
          </p:nvSpPr>
          <p:spPr>
            <a:xfrm>
              <a:off x="3442098" y="3269605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3" name="Grupo 112"/>
            <p:cNvGrpSpPr/>
            <p:nvPr/>
          </p:nvGrpSpPr>
          <p:grpSpPr>
            <a:xfrm>
              <a:off x="3442098" y="2429068"/>
              <a:ext cx="884608" cy="882156"/>
              <a:chOff x="2624222" y="1635646"/>
              <a:chExt cx="884608" cy="882156"/>
            </a:xfrm>
          </p:grpSpPr>
          <p:sp>
            <p:nvSpPr>
              <p:cNvPr id="132" name="Cubo 13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Cubo 13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Cubo 13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Cubo 13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Cubo 13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4" name="Grupo 113"/>
            <p:cNvGrpSpPr/>
            <p:nvPr/>
          </p:nvGrpSpPr>
          <p:grpSpPr>
            <a:xfrm>
              <a:off x="3442097" y="2164594"/>
              <a:ext cx="884608" cy="882156"/>
              <a:chOff x="2624222" y="1635646"/>
              <a:chExt cx="884608" cy="882156"/>
            </a:xfrm>
          </p:grpSpPr>
          <p:sp>
            <p:nvSpPr>
              <p:cNvPr id="127" name="Cubo 12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Cubo 12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ubo 12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Cubo 12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ubo 13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Grupo 114"/>
            <p:cNvGrpSpPr/>
            <p:nvPr/>
          </p:nvGrpSpPr>
          <p:grpSpPr>
            <a:xfrm>
              <a:off x="3442098" y="1900120"/>
              <a:ext cx="884608" cy="882156"/>
              <a:chOff x="2624222" y="1635646"/>
              <a:chExt cx="884608" cy="882156"/>
            </a:xfrm>
          </p:grpSpPr>
          <p:sp>
            <p:nvSpPr>
              <p:cNvPr id="122" name="Cubo 12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Cubo 12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Cubo 12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Cubo 12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Cubo 12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Grupo 115"/>
            <p:cNvGrpSpPr/>
            <p:nvPr/>
          </p:nvGrpSpPr>
          <p:grpSpPr>
            <a:xfrm>
              <a:off x="3442097" y="1635646"/>
              <a:ext cx="884608" cy="882156"/>
              <a:chOff x="2624222" y="1635646"/>
              <a:chExt cx="884608" cy="882156"/>
            </a:xfrm>
          </p:grpSpPr>
          <p:sp>
            <p:nvSpPr>
              <p:cNvPr id="117" name="Cubo 11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Cubo 11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Cubo 11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ubo 11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Cubo 12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2" name="Retângulo 241"/>
            <p:cNvSpPr/>
            <p:nvPr/>
          </p:nvSpPr>
          <p:spPr>
            <a:xfrm>
              <a:off x="4228163" y="2744432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>
              <a:off x="4083255" y="2889460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>
              <a:off x="3648537" y="3324544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>
              <a:off x="3793443" y="3179516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>
              <a:off x="3938349" y="3034488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56" name="Conector angulado 255"/>
          <p:cNvCxnSpPr>
            <a:stCxn id="254" idx="2"/>
            <a:endCxn id="153" idx="2"/>
          </p:cNvCxnSpPr>
          <p:nvPr/>
        </p:nvCxnSpPr>
        <p:spPr>
          <a:xfrm rot="16200000" flipH="1">
            <a:off x="4041297" y="2929134"/>
            <a:ext cx="263675" cy="144936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angulado 271"/>
          <p:cNvCxnSpPr>
            <a:stCxn id="8" idx="1"/>
            <a:endCxn id="145" idx="2"/>
          </p:cNvCxnSpPr>
          <p:nvPr/>
        </p:nvCxnSpPr>
        <p:spPr>
          <a:xfrm rot="5400000" flipH="1" flipV="1">
            <a:off x="3675767" y="794492"/>
            <a:ext cx="314182" cy="2129917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>
            <a:stCxn id="185" idx="6"/>
            <a:endCxn id="156" idx="2"/>
          </p:cNvCxnSpPr>
          <p:nvPr/>
        </p:nvCxnSpPr>
        <p:spPr>
          <a:xfrm flipV="1">
            <a:off x="5113817" y="1728541"/>
            <a:ext cx="1584224" cy="28383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>
            <a:stCxn id="185" idx="6"/>
            <a:endCxn id="157" idx="2"/>
          </p:cNvCxnSpPr>
          <p:nvPr/>
        </p:nvCxnSpPr>
        <p:spPr>
          <a:xfrm flipV="1">
            <a:off x="5113817" y="1986572"/>
            <a:ext cx="1584224" cy="2580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>
            <a:stCxn id="185" idx="6"/>
            <a:endCxn id="158" idx="2"/>
          </p:cNvCxnSpPr>
          <p:nvPr/>
        </p:nvCxnSpPr>
        <p:spPr>
          <a:xfrm flipV="1">
            <a:off x="5113817" y="2244603"/>
            <a:ext cx="1584224" cy="23222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to 287"/>
          <p:cNvCxnSpPr>
            <a:stCxn id="185" idx="6"/>
            <a:endCxn id="160" idx="2"/>
          </p:cNvCxnSpPr>
          <p:nvPr/>
        </p:nvCxnSpPr>
        <p:spPr>
          <a:xfrm flipV="1">
            <a:off x="5113817" y="2760665"/>
            <a:ext cx="1584224" cy="18062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to 288"/>
          <p:cNvCxnSpPr>
            <a:stCxn id="185" idx="6"/>
            <a:endCxn id="161" idx="2"/>
          </p:cNvCxnSpPr>
          <p:nvPr/>
        </p:nvCxnSpPr>
        <p:spPr>
          <a:xfrm flipV="1">
            <a:off x="5113817" y="3018696"/>
            <a:ext cx="1584224" cy="15481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>
            <a:stCxn id="185" idx="6"/>
            <a:endCxn id="159" idx="2"/>
          </p:cNvCxnSpPr>
          <p:nvPr/>
        </p:nvCxnSpPr>
        <p:spPr>
          <a:xfrm flipV="1">
            <a:off x="5113817" y="2502634"/>
            <a:ext cx="1584224" cy="20642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to 298"/>
          <p:cNvCxnSpPr>
            <a:stCxn id="152" idx="6"/>
            <a:endCxn id="163" idx="2"/>
          </p:cNvCxnSpPr>
          <p:nvPr/>
        </p:nvCxnSpPr>
        <p:spPr>
          <a:xfrm>
            <a:off x="5113817" y="3525243"/>
            <a:ext cx="1584224" cy="9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>
            <a:stCxn id="152" idx="6"/>
            <a:endCxn id="156" idx="2"/>
          </p:cNvCxnSpPr>
          <p:nvPr/>
        </p:nvCxnSpPr>
        <p:spPr>
          <a:xfrm flipV="1">
            <a:off x="5113817" y="1728541"/>
            <a:ext cx="1584224" cy="17967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>
            <a:stCxn id="152" idx="6"/>
            <a:endCxn id="157" idx="2"/>
          </p:cNvCxnSpPr>
          <p:nvPr/>
        </p:nvCxnSpPr>
        <p:spPr>
          <a:xfrm flipV="1">
            <a:off x="5113817" y="1986572"/>
            <a:ext cx="1584224" cy="15386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>
            <a:stCxn id="152" idx="6"/>
            <a:endCxn id="158" idx="2"/>
          </p:cNvCxnSpPr>
          <p:nvPr/>
        </p:nvCxnSpPr>
        <p:spPr>
          <a:xfrm flipV="1">
            <a:off x="5113817" y="2244603"/>
            <a:ext cx="1584224" cy="12806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>
            <a:stCxn id="152" idx="6"/>
            <a:endCxn id="162" idx="2"/>
          </p:cNvCxnSpPr>
          <p:nvPr/>
        </p:nvCxnSpPr>
        <p:spPr>
          <a:xfrm flipV="1">
            <a:off x="5113817" y="3276727"/>
            <a:ext cx="1584224" cy="2485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>
            <a:stCxn id="152" idx="6"/>
            <a:endCxn id="160" idx="2"/>
          </p:cNvCxnSpPr>
          <p:nvPr/>
        </p:nvCxnSpPr>
        <p:spPr>
          <a:xfrm flipV="1">
            <a:off x="5113817" y="2760665"/>
            <a:ext cx="1584224" cy="764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reto 304"/>
          <p:cNvCxnSpPr>
            <a:stCxn id="152" idx="6"/>
            <a:endCxn id="161" idx="2"/>
          </p:cNvCxnSpPr>
          <p:nvPr/>
        </p:nvCxnSpPr>
        <p:spPr>
          <a:xfrm flipV="1">
            <a:off x="5113817" y="3018696"/>
            <a:ext cx="1584224" cy="5065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reto 305"/>
          <p:cNvCxnSpPr>
            <a:stCxn id="152" idx="6"/>
            <a:endCxn id="159" idx="2"/>
          </p:cNvCxnSpPr>
          <p:nvPr/>
        </p:nvCxnSpPr>
        <p:spPr>
          <a:xfrm flipV="1">
            <a:off x="5113817" y="2502634"/>
            <a:ext cx="1584224" cy="10226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reto 315"/>
          <p:cNvCxnSpPr>
            <a:stCxn id="150" idx="6"/>
            <a:endCxn id="156" idx="2"/>
          </p:cNvCxnSpPr>
          <p:nvPr/>
        </p:nvCxnSpPr>
        <p:spPr>
          <a:xfrm flipV="1">
            <a:off x="5113817" y="1728541"/>
            <a:ext cx="1584224" cy="12758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ector reto 316"/>
          <p:cNvCxnSpPr>
            <a:stCxn id="150" idx="6"/>
            <a:endCxn id="157" idx="2"/>
          </p:cNvCxnSpPr>
          <p:nvPr/>
        </p:nvCxnSpPr>
        <p:spPr>
          <a:xfrm flipV="1">
            <a:off x="5113817" y="1986572"/>
            <a:ext cx="1584224" cy="1017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to 317"/>
          <p:cNvCxnSpPr>
            <a:stCxn id="150" idx="6"/>
            <a:endCxn id="158" idx="2"/>
          </p:cNvCxnSpPr>
          <p:nvPr/>
        </p:nvCxnSpPr>
        <p:spPr>
          <a:xfrm flipV="1">
            <a:off x="5113817" y="2244603"/>
            <a:ext cx="1584224" cy="7598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ector reto 318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reto 319"/>
          <p:cNvCxnSpPr>
            <a:stCxn id="150" idx="6"/>
            <a:endCxn id="160" idx="2"/>
          </p:cNvCxnSpPr>
          <p:nvPr/>
        </p:nvCxnSpPr>
        <p:spPr>
          <a:xfrm flipV="1">
            <a:off x="5113817" y="2760665"/>
            <a:ext cx="1584224" cy="2437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to 320"/>
          <p:cNvCxnSpPr>
            <a:stCxn id="150" idx="6"/>
            <a:endCxn id="162" idx="2"/>
          </p:cNvCxnSpPr>
          <p:nvPr/>
        </p:nvCxnSpPr>
        <p:spPr>
          <a:xfrm>
            <a:off x="5113817" y="3004419"/>
            <a:ext cx="1584224" cy="2723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reto 321"/>
          <p:cNvCxnSpPr>
            <a:stCxn id="150" idx="6"/>
            <a:endCxn id="159" idx="2"/>
          </p:cNvCxnSpPr>
          <p:nvPr/>
        </p:nvCxnSpPr>
        <p:spPr>
          <a:xfrm flipV="1">
            <a:off x="5113817" y="2502634"/>
            <a:ext cx="1584224" cy="5017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>
            <a:stCxn id="147" idx="6"/>
            <a:endCxn id="156" idx="2"/>
          </p:cNvCxnSpPr>
          <p:nvPr/>
        </p:nvCxnSpPr>
        <p:spPr>
          <a:xfrm flipV="1">
            <a:off x="5113817" y="1728541"/>
            <a:ext cx="1584224" cy="4946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>
            <a:stCxn id="147" idx="6"/>
            <a:endCxn id="157" idx="2"/>
          </p:cNvCxnSpPr>
          <p:nvPr/>
        </p:nvCxnSpPr>
        <p:spPr>
          <a:xfrm flipV="1">
            <a:off x="5113817" y="1986572"/>
            <a:ext cx="1584224" cy="2366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>
            <a:stCxn id="147" idx="6"/>
            <a:endCxn id="158" idx="2"/>
          </p:cNvCxnSpPr>
          <p:nvPr/>
        </p:nvCxnSpPr>
        <p:spPr>
          <a:xfrm>
            <a:off x="5113817" y="2223183"/>
            <a:ext cx="1584224" cy="214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>
            <a:stCxn id="147" idx="6"/>
            <a:endCxn id="160" idx="2"/>
          </p:cNvCxnSpPr>
          <p:nvPr/>
        </p:nvCxnSpPr>
        <p:spPr>
          <a:xfrm>
            <a:off x="5113817" y="2223183"/>
            <a:ext cx="1584224" cy="5374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>
            <a:stCxn id="147" idx="6"/>
            <a:endCxn id="161" idx="2"/>
          </p:cNvCxnSpPr>
          <p:nvPr/>
        </p:nvCxnSpPr>
        <p:spPr>
          <a:xfrm>
            <a:off x="5113817" y="2223183"/>
            <a:ext cx="1584224" cy="7955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>
            <a:stCxn id="147" idx="6"/>
            <a:endCxn id="159" idx="2"/>
          </p:cNvCxnSpPr>
          <p:nvPr/>
        </p:nvCxnSpPr>
        <p:spPr>
          <a:xfrm>
            <a:off x="5113817" y="2223183"/>
            <a:ext cx="1584224" cy="2794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to 345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ector reto 346"/>
          <p:cNvCxnSpPr>
            <a:stCxn id="148" idx="6"/>
            <a:endCxn id="156" idx="2"/>
          </p:cNvCxnSpPr>
          <p:nvPr/>
        </p:nvCxnSpPr>
        <p:spPr>
          <a:xfrm flipV="1">
            <a:off x="5113817" y="1728541"/>
            <a:ext cx="1584224" cy="7550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reto 347"/>
          <p:cNvCxnSpPr>
            <a:stCxn id="148" idx="6"/>
            <a:endCxn id="157" idx="2"/>
          </p:cNvCxnSpPr>
          <p:nvPr/>
        </p:nvCxnSpPr>
        <p:spPr>
          <a:xfrm flipV="1">
            <a:off x="5113817" y="1986572"/>
            <a:ext cx="1584224" cy="4970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 reto 348"/>
          <p:cNvCxnSpPr>
            <a:stCxn id="148" idx="6"/>
            <a:endCxn id="158" idx="2"/>
          </p:cNvCxnSpPr>
          <p:nvPr/>
        </p:nvCxnSpPr>
        <p:spPr>
          <a:xfrm flipV="1">
            <a:off x="5113817" y="2244603"/>
            <a:ext cx="1584224" cy="2389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reto 349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/>
          <p:cNvCxnSpPr>
            <a:stCxn id="148" idx="6"/>
            <a:endCxn id="160" idx="2"/>
          </p:cNvCxnSpPr>
          <p:nvPr/>
        </p:nvCxnSpPr>
        <p:spPr>
          <a:xfrm>
            <a:off x="5113817" y="2483595"/>
            <a:ext cx="1584224" cy="2770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/>
          <p:cNvCxnSpPr>
            <a:stCxn id="148" idx="6"/>
            <a:endCxn id="161" idx="2"/>
          </p:cNvCxnSpPr>
          <p:nvPr/>
        </p:nvCxnSpPr>
        <p:spPr>
          <a:xfrm>
            <a:off x="5113817" y="2483595"/>
            <a:ext cx="1584224" cy="5351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 reto 352"/>
          <p:cNvCxnSpPr>
            <a:stCxn id="148" idx="6"/>
            <a:endCxn id="159" idx="2"/>
          </p:cNvCxnSpPr>
          <p:nvPr/>
        </p:nvCxnSpPr>
        <p:spPr>
          <a:xfrm>
            <a:off x="5113817" y="2483595"/>
            <a:ext cx="1584224" cy="190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reto 383"/>
          <p:cNvCxnSpPr>
            <a:stCxn id="150" idx="6"/>
            <a:endCxn id="161" idx="2"/>
          </p:cNvCxnSpPr>
          <p:nvPr/>
        </p:nvCxnSpPr>
        <p:spPr>
          <a:xfrm>
            <a:off x="5113817" y="3004419"/>
            <a:ext cx="1584224" cy="142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tângulo 384"/>
              <p:cNvSpPr/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5" name="Retângulo 3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tângulo 386"/>
              <p:cNvSpPr/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tângulo 3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tângulo 387"/>
              <p:cNvSpPr/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tângulo 3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Retângulo 388"/>
              <p:cNvSpPr/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9" name="Retângulo 3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tângulo 389"/>
              <p:cNvSpPr/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𝐟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𝐱𝐖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𝐛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0" name="Retângulo 3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blipFill rotWithShape="1"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tângulo 390"/>
              <p:cNvSpPr/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… </m:t>
                      </m:r>
                    </m:oMath>
                  </m:oMathPara>
                </a14:m>
                <a:endParaRPr lang="pt-BR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tângulo 3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blipFill rotWithShape="1"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layer - </a:t>
            </a:r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6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- </a:t>
            </a:r>
            <a:r>
              <a:rPr lang="en-US" dirty="0" err="1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Softmax </a:t>
                </a:r>
                <a:r>
                  <a:rPr lang="pt-BR" dirty="0" err="1" smtClean="0"/>
                  <a:t>function</a:t>
                </a:r>
                <a:r>
                  <a:rPr lang="pt-BR" dirty="0" smtClean="0"/>
                  <a:t> for M classes: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pt-B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BR" i="1">
                                <a:latin typeface="Cambria Math"/>
                              </a:rPr>
                              <m:t>𝑗</m:t>
                            </m:r>
                            <m:r>
                              <a:rPr lang="pt-BR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pt-BR" i="1">
                                <a:latin typeface="Cambria Math"/>
                              </a:rPr>
                              <m:t>𝑀</m:t>
                            </m:r>
                            <m:r>
                              <a:rPr lang="pt-BR" i="1">
                                <a:latin typeface="Cambria Math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pt-BR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pt-BR" b="1" dirty="0" smtClean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pt-BR" b="1" dirty="0" err="1" smtClean="0"/>
                  <a:t>Example</a:t>
                </a:r>
                <a:r>
                  <a:rPr lang="pt-BR" b="1" dirty="0" smtClean="0"/>
                  <a:t>:</a:t>
                </a:r>
                <a:endParaRPr lang="pt-BR" b="1" dirty="0"/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pt-BR" b="1">
                        <a:latin typeface="Cambria Math"/>
                      </a:rPr>
                      <m:t>𝐱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[−0.8   2.0   6.0   −2.7   0.8] 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5,3</m:t>
                    </m:r>
                  </m:oMath>
                </a14:m>
                <a:r>
                  <a:rPr lang="pt-BR" dirty="0" smtClean="0"/>
                  <a:t>	</a:t>
                </a:r>
              </a:p>
              <a:p>
                <a:pPr lvl="2"/>
                <a:r>
                  <a:rPr lang="pt-BR" i="1" dirty="0" smtClean="0"/>
                  <a:t>Sum != 1.0. </a:t>
                </a:r>
                <a:r>
                  <a:rPr lang="en-US" i="1" dirty="0"/>
                  <a:t>It cannot be interpreted as probabilities</a:t>
                </a:r>
                <a:r>
                  <a:rPr lang="en-US" i="1" dirty="0" smtClean="0"/>
                  <a:t>.</a:t>
                </a:r>
                <a:endParaRPr lang="pt-BR" i="1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pt-BR" b="0" i="1" smtClean="0">
                        <a:latin typeface="Cambria Math"/>
                      </a:rPr>
                      <m:t>=0.4493+7.3891+403.4288+0.0672+2.2255=413.5599</m:t>
                    </m:r>
                  </m:oMath>
                </a14:m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0.0011   0.0179   0.9755   0.0002   0.0054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/>
                          </a:rPr>
                          <m:t>𝑠𝑜𝑓𝑡𝑚𝑎𝑥</m:t>
                        </m:r>
                        <m:r>
                          <a:rPr lang="pt-BR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1.0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en-US" i="1" dirty="0" smtClean="0"/>
                  <a:t>The </a:t>
                </a:r>
                <a:r>
                  <a:rPr lang="en-US" i="1" dirty="0"/>
                  <a:t>probability of the sample belonging to each class</a:t>
                </a:r>
                <a:r>
                  <a:rPr lang="en-US" i="1" dirty="0" smtClean="0"/>
                  <a:t>.</a:t>
                </a:r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692" b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4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loss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Cross-entropy </a:t>
                </a:r>
                <a:r>
                  <a:rPr lang="en-US" dirty="0"/>
                  <a:t>for more than 2 </a:t>
                </a:r>
                <a:r>
                  <a:rPr lang="en-US" dirty="0" smtClean="0"/>
                  <a:t>classes </a:t>
                </a:r>
                <a:r>
                  <a:rPr lang="pt-BR" dirty="0" smtClean="0"/>
                  <a:t>(M&gt;2):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Cross-</a:t>
                </a:r>
                <a:r>
                  <a:rPr lang="pt-BR" dirty="0" err="1" smtClean="0"/>
                  <a:t>entropy</a:t>
                </a:r>
                <a:r>
                  <a:rPr lang="pt-BR" dirty="0" smtClean="0"/>
                  <a:t> </a:t>
                </a:r>
                <a:r>
                  <a:rPr lang="pt-BR" dirty="0"/>
                  <a:t>for 2 </a:t>
                </a:r>
                <a:r>
                  <a:rPr lang="pt-BR" dirty="0" smtClean="0"/>
                  <a:t>classes (</a:t>
                </a:r>
                <a:r>
                  <a:rPr lang="pt-BR" dirty="0"/>
                  <a:t>M=2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</m:t>
                    </m:r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1−</m:t>
                        </m:r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d>
                    <m:func>
                      <m:funcPr>
                        <m:ctrlPr>
                          <a:rPr lang="pt-B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60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</a:t>
            </a:r>
            <a:r>
              <a:rPr lang="en-US" dirty="0" smtClean="0"/>
              <a:t>for</a:t>
            </a:r>
            <a:r>
              <a:rPr lang="pt-BR" dirty="0" smtClean="0"/>
              <a:t> 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72% probability: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0.20   0.0   0.05  0.72    0.03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0.72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=0.14267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>
                    <a:solidFill>
                      <a:schemeClr val="bg1"/>
                    </a:solidFill>
                  </a:rPr>
                  <a:t>correta</a:t>
                </a:r>
                <a:r>
                  <a:rPr lang="pt-BR" dirty="0">
                    <a:solidFill>
                      <a:schemeClr val="bg1"/>
                    </a:solidFill>
                  </a:rPr>
                  <a:t>,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com 52% de probabilidade:</a:t>
                </a:r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0   0,0   0,05,  0,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</a:t>
            </a:r>
            <a:r>
              <a:rPr lang="en-US" dirty="0" smtClean="0"/>
              <a:t>for</a:t>
            </a:r>
            <a:r>
              <a:rPr lang="pt-BR" dirty="0" smtClean="0"/>
              <a:t> 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72% probability: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0.20   0.0   0.05  0.72    0.03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0.72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=0.14267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52% probability: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0.30   0.0   0.05  0.52    0.13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0.52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0.13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0.52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=0.284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3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 (CNNs)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13" name="Cubo 12"/>
          <p:cNvSpPr/>
          <p:nvPr/>
        </p:nvSpPr>
        <p:spPr>
          <a:xfrm>
            <a:off x="1188723" y="1800666"/>
            <a:ext cx="1224136" cy="1944215"/>
          </a:xfrm>
          <a:prstGeom prst="cube">
            <a:avLst>
              <a:gd name="adj" fmla="val 41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upo 5"/>
          <p:cNvGrpSpPr/>
          <p:nvPr/>
        </p:nvGrpSpPr>
        <p:grpSpPr>
          <a:xfrm>
            <a:off x="125460" y="1800666"/>
            <a:ext cx="622496" cy="1944215"/>
            <a:chOff x="4597576" y="1532027"/>
            <a:chExt cx="622496" cy="1944215"/>
          </a:xfrm>
        </p:grpSpPr>
        <p:sp>
          <p:nvSpPr>
            <p:cNvPr id="14" name="Cubo 13"/>
            <p:cNvSpPr/>
            <p:nvPr/>
          </p:nvSpPr>
          <p:spPr>
            <a:xfrm>
              <a:off x="459757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o 15"/>
            <p:cNvSpPr/>
            <p:nvPr/>
          </p:nvSpPr>
          <p:spPr>
            <a:xfrm>
              <a:off x="465679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ubo 16"/>
            <p:cNvSpPr/>
            <p:nvPr/>
          </p:nvSpPr>
          <p:spPr>
            <a:xfrm>
              <a:off x="471601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Cubo 18"/>
          <p:cNvSpPr/>
          <p:nvPr/>
        </p:nvSpPr>
        <p:spPr>
          <a:xfrm>
            <a:off x="2853626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o 19"/>
          <p:cNvSpPr/>
          <p:nvPr/>
        </p:nvSpPr>
        <p:spPr>
          <a:xfrm>
            <a:off x="4230497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o 21"/>
          <p:cNvSpPr/>
          <p:nvPr/>
        </p:nvSpPr>
        <p:spPr>
          <a:xfrm>
            <a:off x="5607368" y="2414929"/>
            <a:ext cx="936104" cy="715689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upo 9"/>
          <p:cNvGrpSpPr/>
          <p:nvPr/>
        </p:nvGrpSpPr>
        <p:grpSpPr>
          <a:xfrm>
            <a:off x="6984239" y="1245605"/>
            <a:ext cx="216000" cy="3054337"/>
            <a:chOff x="7646640" y="1317613"/>
            <a:chExt cx="216000" cy="3054337"/>
          </a:xfrm>
          <a:solidFill>
            <a:schemeClr val="bg1">
              <a:lumMod val="65000"/>
            </a:schemeClr>
          </a:solidFill>
        </p:grpSpPr>
        <p:sp>
          <p:nvSpPr>
            <p:cNvPr id="23" name="Elipse 22"/>
            <p:cNvSpPr/>
            <p:nvPr/>
          </p:nvSpPr>
          <p:spPr>
            <a:xfrm>
              <a:off x="7646640" y="131761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Elipse 23"/>
            <p:cNvSpPr/>
            <p:nvPr/>
          </p:nvSpPr>
          <p:spPr>
            <a:xfrm>
              <a:off x="7646640" y="1575644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Elipse 24"/>
            <p:cNvSpPr/>
            <p:nvPr/>
          </p:nvSpPr>
          <p:spPr>
            <a:xfrm>
              <a:off x="7646640" y="1833675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Elipse 25"/>
            <p:cNvSpPr/>
            <p:nvPr/>
          </p:nvSpPr>
          <p:spPr>
            <a:xfrm>
              <a:off x="7646640" y="2091706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lipse 26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Elipse 27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Elipse 28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Elipse 29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Elipse 30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Elipse 32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Elipse 33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641006" y="1761667"/>
            <a:ext cx="216000" cy="2022213"/>
            <a:chOff x="7646640" y="2349737"/>
            <a:chExt cx="216000" cy="2022213"/>
          </a:xfrm>
          <a:solidFill>
            <a:schemeClr val="bg1">
              <a:lumMod val="65000"/>
            </a:schemeClr>
          </a:solidFill>
        </p:grpSpPr>
        <p:sp>
          <p:nvSpPr>
            <p:cNvPr id="40" name="Elipse 39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Elipse 40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Elipse 41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Elipse 42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Elipse 43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Elipse 44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Elipse 45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Elipse 46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8" name="Conector reto 57"/>
          <p:cNvCxnSpPr>
            <a:stCxn id="23" idx="6"/>
            <a:endCxn id="40" idx="2"/>
          </p:cNvCxnSpPr>
          <p:nvPr/>
        </p:nvCxnSpPr>
        <p:spPr>
          <a:xfrm>
            <a:off x="7200239" y="1353605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23" idx="6"/>
            <a:endCxn id="41" idx="2"/>
          </p:cNvCxnSpPr>
          <p:nvPr/>
        </p:nvCxnSpPr>
        <p:spPr>
          <a:xfrm>
            <a:off x="7200239" y="1353605"/>
            <a:ext cx="440767" cy="774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23" idx="6"/>
            <a:endCxn id="42" idx="2"/>
          </p:cNvCxnSpPr>
          <p:nvPr/>
        </p:nvCxnSpPr>
        <p:spPr>
          <a:xfrm>
            <a:off x="7200239" y="1353605"/>
            <a:ext cx="440767" cy="1032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>
            <a:stCxn id="23" idx="6"/>
            <a:endCxn id="43" idx="2"/>
          </p:cNvCxnSpPr>
          <p:nvPr/>
        </p:nvCxnSpPr>
        <p:spPr>
          <a:xfrm>
            <a:off x="7200239" y="1353605"/>
            <a:ext cx="440767" cy="1290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>
            <a:stCxn id="23" idx="6"/>
            <a:endCxn id="44" idx="2"/>
          </p:cNvCxnSpPr>
          <p:nvPr/>
        </p:nvCxnSpPr>
        <p:spPr>
          <a:xfrm>
            <a:off x="7200239" y="1353605"/>
            <a:ext cx="440767" cy="15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>
            <a:stCxn id="23" idx="6"/>
            <a:endCxn id="45" idx="2"/>
          </p:cNvCxnSpPr>
          <p:nvPr/>
        </p:nvCxnSpPr>
        <p:spPr>
          <a:xfrm>
            <a:off x="7200239" y="1353605"/>
            <a:ext cx="440767" cy="18062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>
            <a:stCxn id="23" idx="6"/>
            <a:endCxn id="46" idx="2"/>
          </p:cNvCxnSpPr>
          <p:nvPr/>
        </p:nvCxnSpPr>
        <p:spPr>
          <a:xfrm>
            <a:off x="7200239" y="1353605"/>
            <a:ext cx="440767" cy="2064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23" idx="6"/>
            <a:endCxn id="47" idx="2"/>
          </p:cNvCxnSpPr>
          <p:nvPr/>
        </p:nvCxnSpPr>
        <p:spPr>
          <a:xfrm>
            <a:off x="7200239" y="1353605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>
            <a:stCxn id="34" idx="6"/>
            <a:endCxn id="47" idx="2"/>
          </p:cNvCxnSpPr>
          <p:nvPr/>
        </p:nvCxnSpPr>
        <p:spPr>
          <a:xfrm flipV="1">
            <a:off x="7200239" y="3675880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>
            <a:stCxn id="34" idx="6"/>
            <a:endCxn id="46" idx="2"/>
          </p:cNvCxnSpPr>
          <p:nvPr/>
        </p:nvCxnSpPr>
        <p:spPr>
          <a:xfrm flipV="1">
            <a:off x="7200239" y="3417853"/>
            <a:ext cx="440767" cy="774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34" idx="6"/>
            <a:endCxn id="45" idx="2"/>
          </p:cNvCxnSpPr>
          <p:nvPr/>
        </p:nvCxnSpPr>
        <p:spPr>
          <a:xfrm flipV="1">
            <a:off x="7200239" y="3159822"/>
            <a:ext cx="440767" cy="1032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>
            <a:stCxn id="34" idx="6"/>
            <a:endCxn id="44" idx="2"/>
          </p:cNvCxnSpPr>
          <p:nvPr/>
        </p:nvCxnSpPr>
        <p:spPr>
          <a:xfrm flipV="1">
            <a:off x="7200239" y="2901791"/>
            <a:ext cx="440767" cy="1290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43" idx="2"/>
            <a:endCxn id="34" idx="6"/>
          </p:cNvCxnSpPr>
          <p:nvPr/>
        </p:nvCxnSpPr>
        <p:spPr>
          <a:xfrm flipH="1">
            <a:off x="7200239" y="2643760"/>
            <a:ext cx="440767" cy="1548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>
            <a:stCxn id="40" idx="2"/>
            <a:endCxn id="34" idx="6"/>
          </p:cNvCxnSpPr>
          <p:nvPr/>
        </p:nvCxnSpPr>
        <p:spPr>
          <a:xfrm flipH="1">
            <a:off x="7200239" y="1869667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41" idx="2"/>
            <a:endCxn id="34" idx="6"/>
          </p:cNvCxnSpPr>
          <p:nvPr/>
        </p:nvCxnSpPr>
        <p:spPr>
          <a:xfrm flipH="1">
            <a:off x="7200239" y="2127698"/>
            <a:ext cx="440767" cy="2064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>
            <a:stCxn id="42" idx="2"/>
            <a:endCxn id="34" idx="6"/>
          </p:cNvCxnSpPr>
          <p:nvPr/>
        </p:nvCxnSpPr>
        <p:spPr>
          <a:xfrm flipH="1">
            <a:off x="7200239" y="2385729"/>
            <a:ext cx="440767" cy="1806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stCxn id="40" idx="6"/>
            <a:endCxn id="49" idx="2"/>
          </p:cNvCxnSpPr>
          <p:nvPr/>
        </p:nvCxnSpPr>
        <p:spPr>
          <a:xfrm>
            <a:off x="7857006" y="1869667"/>
            <a:ext cx="440770" cy="38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>
            <a:stCxn id="40" idx="6"/>
            <a:endCxn id="50" idx="2"/>
          </p:cNvCxnSpPr>
          <p:nvPr/>
        </p:nvCxnSpPr>
        <p:spPr>
          <a:xfrm>
            <a:off x="7857006" y="1869667"/>
            <a:ext cx="440770" cy="645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>
            <a:stCxn id="40" idx="6"/>
            <a:endCxn id="51" idx="2"/>
          </p:cNvCxnSpPr>
          <p:nvPr/>
        </p:nvCxnSpPr>
        <p:spPr>
          <a:xfrm>
            <a:off x="7857006" y="1869667"/>
            <a:ext cx="440770" cy="90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40" idx="6"/>
            <a:endCxn id="52" idx="2"/>
          </p:cNvCxnSpPr>
          <p:nvPr/>
        </p:nvCxnSpPr>
        <p:spPr>
          <a:xfrm>
            <a:off x="7857006" y="1869667"/>
            <a:ext cx="440770" cy="1161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53" idx="2"/>
            <a:endCxn id="40" idx="6"/>
          </p:cNvCxnSpPr>
          <p:nvPr/>
        </p:nvCxnSpPr>
        <p:spPr>
          <a:xfrm flipH="1" flipV="1">
            <a:off x="7857006" y="1869667"/>
            <a:ext cx="440770" cy="14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47" idx="6"/>
            <a:endCxn id="53" idx="2"/>
          </p:cNvCxnSpPr>
          <p:nvPr/>
        </p:nvCxnSpPr>
        <p:spPr>
          <a:xfrm flipV="1">
            <a:off x="7857006" y="3288835"/>
            <a:ext cx="440770" cy="387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47" idx="6"/>
            <a:endCxn id="52" idx="2"/>
          </p:cNvCxnSpPr>
          <p:nvPr/>
        </p:nvCxnSpPr>
        <p:spPr>
          <a:xfrm flipV="1">
            <a:off x="7857006" y="3030804"/>
            <a:ext cx="440770" cy="64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47" idx="6"/>
            <a:endCxn id="51" idx="2"/>
          </p:cNvCxnSpPr>
          <p:nvPr/>
        </p:nvCxnSpPr>
        <p:spPr>
          <a:xfrm flipV="1">
            <a:off x="7857006" y="2772773"/>
            <a:ext cx="440770" cy="90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stCxn id="47" idx="6"/>
            <a:endCxn id="50" idx="2"/>
          </p:cNvCxnSpPr>
          <p:nvPr/>
        </p:nvCxnSpPr>
        <p:spPr>
          <a:xfrm flipV="1">
            <a:off x="7857006" y="2514742"/>
            <a:ext cx="440770" cy="116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47" idx="6"/>
            <a:endCxn id="49" idx="2"/>
          </p:cNvCxnSpPr>
          <p:nvPr/>
        </p:nvCxnSpPr>
        <p:spPr>
          <a:xfrm flipV="1">
            <a:off x="7857006" y="2256711"/>
            <a:ext cx="440770" cy="1419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>
          <a:xfrm>
            <a:off x="8297776" y="2148711"/>
            <a:ext cx="792172" cy="1248124"/>
            <a:chOff x="8375552" y="2148711"/>
            <a:chExt cx="792172" cy="1248124"/>
          </a:xfrm>
        </p:grpSpPr>
        <p:grpSp>
          <p:nvGrpSpPr>
            <p:cNvPr id="48" name="Grupo 47"/>
            <p:cNvGrpSpPr/>
            <p:nvPr/>
          </p:nvGrpSpPr>
          <p:grpSpPr>
            <a:xfrm>
              <a:off x="8375552" y="2148711"/>
              <a:ext cx="216000" cy="1248124"/>
              <a:chOff x="7646640" y="2349737"/>
              <a:chExt cx="216000" cy="1248124"/>
            </a:xfrm>
            <a:solidFill>
              <a:schemeClr val="bg1">
                <a:lumMod val="65000"/>
              </a:schemeClr>
            </a:solidFill>
          </p:grpSpPr>
          <p:sp>
            <p:nvSpPr>
              <p:cNvPr id="49" name="Elipse 48"/>
              <p:cNvSpPr/>
              <p:nvPr/>
            </p:nvSpPr>
            <p:spPr>
              <a:xfrm>
                <a:off x="7646640" y="2349737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7646640" y="2607768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646640" y="2865799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646640" y="3123830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7646640" y="3381861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Retângulo 70"/>
            <p:cNvSpPr/>
            <p:nvPr/>
          </p:nvSpPr>
          <p:spPr>
            <a:xfrm>
              <a:off x="8615276" y="2148711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8615276" y="3180835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8615276" y="2922804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8615276" y="2664773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8615276" y="2406742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Class 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1099858" y="720521"/>
            <a:ext cx="140186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convolutional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2718910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pooling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5472652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pooling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924446" y="720521"/>
            <a:ext cx="15482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convolutional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-116140" y="720521"/>
            <a:ext cx="110569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input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6435470" y="720521"/>
            <a:ext cx="19703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</a:rPr>
              <a:t>fully-connected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8297776" y="720521"/>
            <a:ext cx="792172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 smtClean="0">
                <a:solidFill>
                  <a:schemeClr val="tx1"/>
                </a:solidFill>
              </a:rPr>
              <a:t>softmax</a:t>
            </a:r>
            <a:r>
              <a:rPr lang="en-US" sz="1300" dirty="0" smtClean="0">
                <a:solidFill>
                  <a:schemeClr val="tx1"/>
                </a:solidFill>
              </a:rPr>
              <a:t> layer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93" name="Cubo 92"/>
          <p:cNvSpPr/>
          <p:nvPr/>
        </p:nvSpPr>
        <p:spPr>
          <a:xfrm>
            <a:off x="2033102" y="2805512"/>
            <a:ext cx="108582" cy="418814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o 93"/>
          <p:cNvSpPr/>
          <p:nvPr/>
        </p:nvSpPr>
        <p:spPr>
          <a:xfrm>
            <a:off x="3645660" y="2436979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o 94"/>
          <p:cNvSpPr/>
          <p:nvPr/>
        </p:nvSpPr>
        <p:spPr>
          <a:xfrm>
            <a:off x="4978211" y="2872814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ector reto 10"/>
          <p:cNvCxnSpPr>
            <a:endCxn id="23" idx="2"/>
          </p:cNvCxnSpPr>
          <p:nvPr/>
        </p:nvCxnSpPr>
        <p:spPr>
          <a:xfrm flipV="1">
            <a:off x="5806204" y="1353605"/>
            <a:ext cx="1178035" cy="1060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endCxn id="34" idx="2"/>
          </p:cNvCxnSpPr>
          <p:nvPr/>
        </p:nvCxnSpPr>
        <p:spPr>
          <a:xfrm>
            <a:off x="6349129" y="3128963"/>
            <a:ext cx="635110" cy="106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vre 35"/>
          <p:cNvSpPr/>
          <p:nvPr/>
        </p:nvSpPr>
        <p:spPr>
          <a:xfrm>
            <a:off x="2146222" y="2793791"/>
            <a:ext cx="1109663" cy="313740"/>
          </a:xfrm>
          <a:custGeom>
            <a:avLst/>
            <a:gdLst>
              <a:gd name="connsiteX0" fmla="*/ 2381 w 1112044"/>
              <a:gd name="connsiteY0" fmla="*/ 0 h 304800"/>
              <a:gd name="connsiteX1" fmla="*/ 1112044 w 1112044"/>
              <a:gd name="connsiteY1" fmla="*/ 107157 h 304800"/>
              <a:gd name="connsiteX2" fmla="*/ 0 w 1112044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044" h="304800">
                <a:moveTo>
                  <a:pt x="2381" y="0"/>
                </a:moveTo>
                <a:lnTo>
                  <a:pt x="1112044" y="107157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rma livre 53"/>
          <p:cNvSpPr/>
          <p:nvPr/>
        </p:nvSpPr>
        <p:spPr>
          <a:xfrm>
            <a:off x="2031923" y="2902744"/>
            <a:ext cx="1221581" cy="323850"/>
          </a:xfrm>
          <a:custGeom>
            <a:avLst/>
            <a:gdLst>
              <a:gd name="connsiteX0" fmla="*/ 4763 w 1221581"/>
              <a:gd name="connsiteY0" fmla="*/ 14287 h 323850"/>
              <a:gd name="connsiteX1" fmla="*/ 1221581 w 1221581"/>
              <a:gd name="connsiteY1" fmla="*/ 0 h 323850"/>
              <a:gd name="connsiteX2" fmla="*/ 0 w 1221581"/>
              <a:gd name="connsiteY2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581" h="323850">
                <a:moveTo>
                  <a:pt x="4763" y="14287"/>
                </a:moveTo>
                <a:lnTo>
                  <a:pt x="1221581" y="0"/>
                </a:lnTo>
                <a:lnTo>
                  <a:pt x="0" y="3238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Conector reto 110"/>
          <p:cNvCxnSpPr/>
          <p:nvPr/>
        </p:nvCxnSpPr>
        <p:spPr>
          <a:xfrm>
            <a:off x="2972938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085164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916825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3141277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3197390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3029051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orma livre 66"/>
          <p:cNvSpPr/>
          <p:nvPr/>
        </p:nvSpPr>
        <p:spPr>
          <a:xfrm>
            <a:off x="3715468" y="2421731"/>
            <a:ext cx="838200" cy="238126"/>
          </a:xfrm>
          <a:custGeom>
            <a:avLst/>
            <a:gdLst>
              <a:gd name="connsiteX0" fmla="*/ 0 w 842963"/>
              <a:gd name="connsiteY0" fmla="*/ 0 h 216693"/>
              <a:gd name="connsiteX1" fmla="*/ 842963 w 842963"/>
              <a:gd name="connsiteY1" fmla="*/ 216693 h 216693"/>
              <a:gd name="connsiteX2" fmla="*/ 4763 w 842963"/>
              <a:gd name="connsiteY2" fmla="*/ 183356 h 21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963" h="216693">
                <a:moveTo>
                  <a:pt x="0" y="0"/>
                </a:moveTo>
                <a:lnTo>
                  <a:pt x="842963" y="216693"/>
                </a:lnTo>
                <a:lnTo>
                  <a:pt x="4763" y="18335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orma livre 116"/>
          <p:cNvSpPr/>
          <p:nvPr/>
        </p:nvSpPr>
        <p:spPr>
          <a:xfrm>
            <a:off x="3636886" y="2500313"/>
            <a:ext cx="916781" cy="214312"/>
          </a:xfrm>
          <a:custGeom>
            <a:avLst/>
            <a:gdLst>
              <a:gd name="connsiteX0" fmla="*/ 4763 w 912019"/>
              <a:gd name="connsiteY0" fmla="*/ 0 h 204787"/>
              <a:gd name="connsiteX1" fmla="*/ 912019 w 912019"/>
              <a:gd name="connsiteY1" fmla="*/ 161925 h 204787"/>
              <a:gd name="connsiteX2" fmla="*/ 0 w 912019"/>
              <a:gd name="connsiteY2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19" h="204787">
                <a:moveTo>
                  <a:pt x="4763" y="0"/>
                </a:moveTo>
                <a:lnTo>
                  <a:pt x="912019" y="161925"/>
                </a:lnTo>
                <a:lnTo>
                  <a:pt x="0" y="2047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Conector reto 119"/>
          <p:cNvCxnSpPr/>
          <p:nvPr/>
        </p:nvCxnSpPr>
        <p:spPr>
          <a:xfrm>
            <a:off x="4273101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4385327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4441440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4497553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4329214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Forma livre 126"/>
          <p:cNvSpPr/>
          <p:nvPr/>
        </p:nvSpPr>
        <p:spPr>
          <a:xfrm>
            <a:off x="5048967" y="2833689"/>
            <a:ext cx="981075" cy="226218"/>
          </a:xfrm>
          <a:custGeom>
            <a:avLst/>
            <a:gdLst>
              <a:gd name="connsiteX0" fmla="*/ 7144 w 981075"/>
              <a:gd name="connsiteY0" fmla="*/ 23813 h 219075"/>
              <a:gd name="connsiteX1" fmla="*/ 981075 w 981075"/>
              <a:gd name="connsiteY1" fmla="*/ 0 h 219075"/>
              <a:gd name="connsiteX2" fmla="*/ 0 w 981075"/>
              <a:gd name="connsiteY2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219075">
                <a:moveTo>
                  <a:pt x="7144" y="23813"/>
                </a:moveTo>
                <a:lnTo>
                  <a:pt x="981075" y="0"/>
                </a:lnTo>
                <a:lnTo>
                  <a:pt x="0" y="2190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orma livre 127"/>
          <p:cNvSpPr/>
          <p:nvPr/>
        </p:nvSpPr>
        <p:spPr>
          <a:xfrm>
            <a:off x="4970386" y="2836069"/>
            <a:ext cx="1054893" cy="304800"/>
          </a:xfrm>
          <a:custGeom>
            <a:avLst/>
            <a:gdLst>
              <a:gd name="connsiteX0" fmla="*/ 2381 w 1054893"/>
              <a:gd name="connsiteY0" fmla="*/ 104775 h 304800"/>
              <a:gd name="connsiteX1" fmla="*/ 1054893 w 1054893"/>
              <a:gd name="connsiteY1" fmla="*/ 0 h 304800"/>
              <a:gd name="connsiteX2" fmla="*/ 0 w 1054893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93" h="304800">
                <a:moveTo>
                  <a:pt x="2381" y="104775"/>
                </a:moveTo>
                <a:lnTo>
                  <a:pt x="1054893" y="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Conector reto 137"/>
          <p:cNvCxnSpPr/>
          <p:nvPr/>
        </p:nvCxnSpPr>
        <p:spPr>
          <a:xfrm>
            <a:off x="5637250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5749476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>
            <a:off x="5861702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5693363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/>
          <p:cNvCxnSpPr/>
          <p:nvPr/>
        </p:nvCxnSpPr>
        <p:spPr>
          <a:xfrm>
            <a:off x="5917815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5973928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/>
          <p:cNvCxnSpPr/>
          <p:nvPr/>
        </p:nvCxnSpPr>
        <p:spPr>
          <a:xfrm>
            <a:off x="5805589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/>
          <p:cNvGrpSpPr/>
          <p:nvPr/>
        </p:nvGrpSpPr>
        <p:grpSpPr>
          <a:xfrm>
            <a:off x="298051" y="2405509"/>
            <a:ext cx="404570" cy="789093"/>
            <a:chOff x="5472152" y="663590"/>
            <a:chExt cx="1152024" cy="1152024"/>
          </a:xfrm>
        </p:grpSpPr>
        <p:sp>
          <p:nvSpPr>
            <p:cNvPr id="130" name="Elipse 129"/>
            <p:cNvSpPr/>
            <p:nvPr/>
          </p:nvSpPr>
          <p:spPr>
            <a:xfrm>
              <a:off x="5472152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Elipse 130"/>
            <p:cNvSpPr/>
            <p:nvPr/>
          </p:nvSpPr>
          <p:spPr>
            <a:xfrm>
              <a:off x="5806936" y="663590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Elipse 131"/>
            <p:cNvSpPr/>
            <p:nvPr/>
          </p:nvSpPr>
          <p:spPr>
            <a:xfrm>
              <a:off x="6156176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Elipse 132"/>
            <p:cNvSpPr/>
            <p:nvPr/>
          </p:nvSpPr>
          <p:spPr>
            <a:xfrm>
              <a:off x="5814112" y="1347614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Elipse 133"/>
            <p:cNvSpPr/>
            <p:nvPr/>
          </p:nvSpPr>
          <p:spPr>
            <a:xfrm>
              <a:off x="5806936" y="990077"/>
              <a:ext cx="482352" cy="4823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o 91"/>
          <p:cNvSpPr/>
          <p:nvPr/>
        </p:nvSpPr>
        <p:spPr>
          <a:xfrm>
            <a:off x="455359" y="2133467"/>
            <a:ext cx="108582" cy="418814"/>
          </a:xfrm>
          <a:prstGeom prst="cube">
            <a:avLst>
              <a:gd name="adj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rma livre 11"/>
          <p:cNvSpPr/>
          <p:nvPr/>
        </p:nvSpPr>
        <p:spPr>
          <a:xfrm>
            <a:off x="571651" y="2130177"/>
            <a:ext cx="1077119" cy="373857"/>
          </a:xfrm>
          <a:custGeom>
            <a:avLst/>
            <a:gdLst>
              <a:gd name="connsiteX0" fmla="*/ 0 w 1089025"/>
              <a:gd name="connsiteY0" fmla="*/ 0 h 361950"/>
              <a:gd name="connsiteX1" fmla="*/ 1089025 w 1089025"/>
              <a:gd name="connsiteY1" fmla="*/ 361950 h 361950"/>
              <a:gd name="connsiteX2" fmla="*/ 0 w 1089025"/>
              <a:gd name="connsiteY2" fmla="*/ 307975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025" h="361950">
                <a:moveTo>
                  <a:pt x="0" y="0"/>
                </a:moveTo>
                <a:lnTo>
                  <a:pt x="1089025" y="361950"/>
                </a:lnTo>
                <a:lnTo>
                  <a:pt x="0" y="3079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rma livre 20"/>
          <p:cNvSpPr/>
          <p:nvPr/>
        </p:nvSpPr>
        <p:spPr>
          <a:xfrm>
            <a:off x="445446" y="2255590"/>
            <a:ext cx="1200150" cy="314325"/>
          </a:xfrm>
          <a:custGeom>
            <a:avLst/>
            <a:gdLst>
              <a:gd name="connsiteX0" fmla="*/ 0 w 1190625"/>
              <a:gd name="connsiteY0" fmla="*/ 0 h 311150"/>
              <a:gd name="connsiteX1" fmla="*/ 1190625 w 1190625"/>
              <a:gd name="connsiteY1" fmla="*/ 241300 h 311150"/>
              <a:gd name="connsiteX2" fmla="*/ 0 w 1190625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5" h="311150">
                <a:moveTo>
                  <a:pt x="0" y="0"/>
                </a:moveTo>
                <a:lnTo>
                  <a:pt x="1190625" y="241300"/>
                </a:lnTo>
                <a:lnTo>
                  <a:pt x="0" y="311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Conector reto 101"/>
          <p:cNvCxnSpPr/>
          <p:nvPr/>
        </p:nvCxnSpPr>
        <p:spPr>
          <a:xfrm>
            <a:off x="1258558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370784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483010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314671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539123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1595236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1426897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2368353" y="4349090"/>
            <a:ext cx="287095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Feature learning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35" name="Retângulo 134"/>
          <p:cNvSpPr/>
          <p:nvPr/>
        </p:nvSpPr>
        <p:spPr>
          <a:xfrm>
            <a:off x="6985737" y="4349090"/>
            <a:ext cx="1854139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Classification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857470" y="1203598"/>
            <a:ext cx="58927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tângulo 136"/>
          <p:cNvSpPr/>
          <p:nvPr/>
        </p:nvSpPr>
        <p:spPr>
          <a:xfrm>
            <a:off x="6750194" y="1201371"/>
            <a:ext cx="23252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5" name="Conector reto 144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4230497" y="3505414"/>
            <a:ext cx="679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5607368" y="3272137"/>
            <a:ext cx="7359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1188723" y="3888881"/>
            <a:ext cx="7099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tângulo 163"/>
          <p:cNvSpPr/>
          <p:nvPr/>
        </p:nvSpPr>
        <p:spPr>
          <a:xfrm>
            <a:off x="2745753" y="3506089"/>
            <a:ext cx="891134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5" name="Retângulo 164"/>
          <p:cNvSpPr/>
          <p:nvPr/>
        </p:nvSpPr>
        <p:spPr>
          <a:xfrm>
            <a:off x="1120367" y="3893122"/>
            <a:ext cx="859346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4170247" y="3506089"/>
            <a:ext cx="80014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7" name="Retângulo 166"/>
          <p:cNvSpPr/>
          <p:nvPr/>
        </p:nvSpPr>
        <p:spPr>
          <a:xfrm>
            <a:off x="5555456" y="3271439"/>
            <a:ext cx="839766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</a:t>
            </a:r>
            <a:r>
              <a:rPr lang="en-US" sz="1100" dirty="0" smtClean="0">
                <a:solidFill>
                  <a:schemeClr val="tx1"/>
                </a:solidFill>
              </a:rPr>
              <a:t> channels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819964" y="1960581"/>
            <a:ext cx="6255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p filters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9" name="Retângulo 168"/>
          <p:cNvSpPr/>
          <p:nvPr/>
        </p:nvSpPr>
        <p:spPr>
          <a:xfrm>
            <a:off x="3759249" y="2179749"/>
            <a:ext cx="59559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100" i="1" dirty="0" smtClean="0">
                <a:solidFill>
                  <a:schemeClr val="tx1"/>
                </a:solidFill>
              </a:rPr>
              <a:t>q filters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</a:t>
            </a:r>
            <a:r>
              <a:rPr lang="en-US" dirty="0" smtClean="0"/>
              <a:t>for</a:t>
            </a:r>
            <a:r>
              <a:rPr lang="pt-BR" dirty="0" smtClean="0"/>
              <a:t> 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72% probability:</a:t>
                </a:r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0.20   0.0   0.05  0.72    0.03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0.2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=0.14267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en-US" dirty="0"/>
                  <a:t>5 classes, </a:t>
                </a:r>
                <a:r>
                  <a:rPr lang="en-US" b="1" dirty="0"/>
                  <a:t>correct</a:t>
                </a:r>
                <a:r>
                  <a:rPr lang="en-US" dirty="0"/>
                  <a:t> classification, with </a:t>
                </a:r>
                <a:r>
                  <a:rPr lang="en-US" dirty="0" smtClean="0"/>
                  <a:t>52</a:t>
                </a:r>
                <a:r>
                  <a:rPr lang="en-US" dirty="0"/>
                  <a:t>% probability: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.3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05  0</m:t>
                        </m:r>
                        <m:r>
                          <a:rPr lang="pt-BR" b="0" i="1" smtClean="0">
                            <a:latin typeface="Cambria Math"/>
                          </a:rPr>
                          <m:t>.5</m:t>
                        </m:r>
                        <m:r>
                          <a:rPr lang="pt-BR" i="1">
                            <a:latin typeface="Cambria Math"/>
                          </a:rPr>
                          <m:t>2    0</m:t>
                        </m:r>
                        <m:r>
                          <a:rPr lang="pt-BR" b="0" i="1" smtClean="0">
                            <a:latin typeface="Cambria Math"/>
                          </a:rPr>
                          <m:t>.1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/>
                  <a:t>5 classes, </a:t>
                </a:r>
                <a:r>
                  <a:rPr lang="pt-BR" b="1" dirty="0" err="1"/>
                  <a:t>incorrect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.6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latin typeface="Cambria Math"/>
                          </a:rPr>
                          <m:t>  0</m:t>
                        </m:r>
                        <m:r>
                          <a:rPr lang="pt-BR" b="0" i="1" smtClean="0">
                            <a:latin typeface="Cambria Math"/>
                          </a:rPr>
                          <m:t>.30</m:t>
                        </m:r>
                        <m:r>
                          <a:rPr lang="pt-BR" i="1">
                            <a:latin typeface="Cambria Math"/>
                          </a:rPr>
                          <m:t>    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.6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.07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.3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.5229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6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for</a:t>
            </a:r>
            <a:r>
              <a:rPr lang="pt-BR" dirty="0" smtClean="0"/>
              <a:t> 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/>
                  <a:t>2 classes, </a:t>
                </a:r>
                <a:r>
                  <a:rPr lang="pt-BR" dirty="0" err="1"/>
                  <a:t>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0.20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1−0.2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0.8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0.8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=0.09691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=[1]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2 classes, classificação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err="1">
                <a:solidFill>
                  <a:schemeClr val="tx1"/>
                </a:solidFill>
              </a:rPr>
              <a:t>Logistic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</a:t>
            </a:r>
            <a:r>
              <a:rPr lang="pt-BR" dirty="0"/>
              <a:t>for M=2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/>
                  <a:t>2 classes, </a:t>
                </a:r>
                <a:r>
                  <a:rPr lang="pt-BR" dirty="0" err="1"/>
                  <a:t>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0.20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1−0.2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0.8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0.8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=0.09691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</a:t>
                </a:r>
                <a:r>
                  <a:rPr lang="pt-BR" dirty="0" err="1"/>
                  <a:t>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0.92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1−0.92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0.92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0.08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0.92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=0.03621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err="1" smtClean="0">
                <a:solidFill>
                  <a:schemeClr val="tx1"/>
                </a:solidFill>
              </a:rPr>
              <a:t>Logistic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</a:t>
            </a:r>
            <a:r>
              <a:rPr lang="pt-BR" dirty="0" smtClean="0"/>
              <a:t>for 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</a:t>
                </a:r>
                <a:r>
                  <a:rPr lang="pt-BR" dirty="0" err="1"/>
                  <a:t>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</a:t>
                </a:r>
                <a:r>
                  <a:rPr lang="pt-BR" dirty="0" err="1"/>
                  <a:t>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</m:t>
                        </m:r>
                        <m:r>
                          <a:rPr lang="pt-BR" i="1">
                            <a:latin typeface="Cambria Math"/>
                          </a:rPr>
                          <m:t>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03621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</a:t>
                </a:r>
                <a:r>
                  <a:rPr lang="pt-BR" dirty="0" err="1"/>
                  <a:t>incorrect</a:t>
                </a:r>
                <a:r>
                  <a:rPr lang="pt-BR" dirty="0"/>
                  <a:t> </a:t>
                </a:r>
                <a:r>
                  <a:rPr lang="pt-BR" dirty="0" err="1"/>
                  <a:t>classification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</m:t>
                    </m:r>
                    <m:r>
                      <a:rPr lang="pt-BR" b="0" i="1" smtClean="0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</a:rPr>
                      <m:t>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b="0" i="1" smtClean="0">
                            <a:latin typeface="Cambria Math"/>
                          </a:rPr>
                          <m:t>.65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.65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.35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.45593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err="1">
                <a:solidFill>
                  <a:schemeClr val="tx1"/>
                </a:solidFill>
              </a:rPr>
              <a:t>Logistic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7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err="1"/>
                  <a:t>Gradient</a:t>
                </a:r>
                <a:r>
                  <a:rPr lang="pt-BR" dirty="0"/>
                  <a:t> </a:t>
                </a:r>
                <a:r>
                  <a:rPr lang="pt-BR" dirty="0" err="1" smtClean="0"/>
                  <a:t>descent</a:t>
                </a:r>
                <a:r>
                  <a:rPr lang="pt-BR" dirty="0" smtClean="0"/>
                  <a:t> (GD):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pt-BR" dirty="0" smtClean="0"/>
                  <a:t>  </a:t>
                </a:r>
                <a:r>
                  <a:rPr lang="en-US" dirty="0" smtClean="0"/>
                  <a:t>is </a:t>
                </a:r>
                <a:r>
                  <a:rPr lang="en-US" dirty="0"/>
                  <a:t>the size of the training set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54269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smtClean="0"/>
              <a:t>Donges. Gradient </a:t>
            </a:r>
            <a:r>
              <a:rPr lang="en-US" sz="1000" i="1" dirty="0"/>
              <a:t>Descent in Machine Learning: A Basic </a:t>
            </a:r>
            <a:r>
              <a:rPr lang="en-US" sz="1000" i="1" dirty="0" smtClean="0"/>
              <a:t>Introduction.</a:t>
            </a:r>
            <a:br>
              <a:rPr lang="en-US" sz="1000" i="1" dirty="0" smtClean="0"/>
            </a:br>
            <a:r>
              <a:rPr lang="pt-BR" sz="1000" i="1" dirty="0" smtClean="0">
                <a:hlinkClick r:id="rId3"/>
              </a:rPr>
              <a:t>https://builtin.com/data-science/gradient-descent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27619" r="20000" b="2857"/>
          <a:stretch/>
        </p:blipFill>
        <p:spPr bwMode="auto">
          <a:xfrm>
            <a:off x="2805883" y="2096969"/>
            <a:ext cx="294423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28858" r="24271" b="18380"/>
          <a:stretch/>
        </p:blipFill>
        <p:spPr bwMode="auto">
          <a:xfrm>
            <a:off x="5780961" y="2197075"/>
            <a:ext cx="3126694" cy="167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 t="24286" r="29374" b="14381"/>
          <a:stretch/>
        </p:blipFill>
        <p:spPr bwMode="auto">
          <a:xfrm>
            <a:off x="236346" y="1995686"/>
            <a:ext cx="2538699" cy="207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46811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i="1" dirty="0"/>
              <a:t>Moacir </a:t>
            </a:r>
            <a:r>
              <a:rPr lang="pt-BR" sz="1000" i="1" dirty="0" err="1"/>
              <a:t>Ponti</a:t>
            </a:r>
            <a:r>
              <a:rPr lang="pt-BR" sz="1000" i="1" dirty="0"/>
              <a:t>. </a:t>
            </a:r>
            <a:r>
              <a:rPr lang="pt-BR" sz="1000" i="1" dirty="0">
                <a:hlinkClick r:id="rId7"/>
              </a:rPr>
              <a:t>http://conteudo.icmc.usp.br/pessoas/moacir/p17sibgrapi-tutorial/</a:t>
            </a:r>
            <a:r>
              <a:rPr lang="pt-BR" sz="1000" i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3991934" y="3726259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flipV="1">
            <a:off x="4197674" y="3651870"/>
            <a:ext cx="45720" cy="457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stCxn id="9" idx="3"/>
            <a:endCxn id="10" idx="0"/>
          </p:cNvCxnSpPr>
          <p:nvPr/>
        </p:nvCxnSpPr>
        <p:spPr>
          <a:xfrm flipH="1" flipV="1">
            <a:off x="4220534" y="3697590"/>
            <a:ext cx="228600" cy="2572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blipFill rotWithShape="1">
                <a:blip r:embed="rId9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Stochastic gradient descent (SGD):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</a:t>
                </a:r>
                <a:r>
                  <a:rPr lang="en-US" dirty="0" smtClean="0"/>
                  <a:t> is the size of the mini-batch.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wikidocs.net/images/page/3413/sg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51670"/>
            <a:ext cx="3312368" cy="24595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692118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</a:t>
            </a:r>
            <a:r>
              <a:rPr lang="pt-BR" sz="1000" i="1" dirty="0" smtClean="0">
                <a:hlinkClick r:id="rId4"/>
              </a:rPr>
              <a:t>wikidocs.net/3413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4231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</p:spPr>
            <p:txBody>
              <a:bodyPr/>
              <a:lstStyle/>
              <a:p>
                <a:r>
                  <a:rPr lang="en-US" dirty="0" smtClean="0"/>
                  <a:t>SGD with momentum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/>
                  <a:t>  is the size of the mini-batch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7166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http://</a:t>
            </a:r>
            <a:r>
              <a:rPr lang="pt-BR" sz="1000" i="1" dirty="0" smtClean="0">
                <a:hlinkClick r:id="rId3"/>
              </a:rPr>
              <a:t>www.denizyuret.com/2015/03/alec-radfords-animations-for.html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4100" name="Picture 4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042293"/>
            <a:ext cx="3528392" cy="27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optimizers:</a:t>
            </a:r>
          </a:p>
          <a:p>
            <a:pPr lvl="1"/>
            <a:r>
              <a:rPr lang="en-US" dirty="0" err="1" smtClean="0"/>
              <a:t>AdaGrad</a:t>
            </a:r>
            <a:r>
              <a:rPr lang="en-US" dirty="0" smtClean="0"/>
              <a:t> - </a:t>
            </a:r>
            <a:r>
              <a:rPr lang="en-US" i="1" dirty="0" smtClean="0"/>
              <a:t>Adaptive Gradient</a:t>
            </a:r>
          </a:p>
          <a:p>
            <a:pPr lvl="1"/>
            <a:r>
              <a:rPr lang="en-US" dirty="0" err="1" smtClean="0"/>
              <a:t>AdaDelta</a:t>
            </a:r>
            <a:r>
              <a:rPr lang="en-US" dirty="0" smtClean="0"/>
              <a:t> - </a:t>
            </a:r>
            <a:r>
              <a:rPr lang="en-US" i="1" dirty="0" smtClean="0"/>
              <a:t>Adaptive learning rate </a:t>
            </a:r>
          </a:p>
          <a:p>
            <a:pPr lvl="1"/>
            <a:r>
              <a:rPr lang="en-US" dirty="0" err="1" smtClean="0"/>
              <a:t>RMSProp</a:t>
            </a:r>
            <a:r>
              <a:rPr lang="en-US" dirty="0" smtClean="0"/>
              <a:t> - </a:t>
            </a:r>
            <a:r>
              <a:rPr lang="en-US" i="1" dirty="0" smtClean="0"/>
              <a:t>Root Mean Squared Propagation</a:t>
            </a:r>
          </a:p>
          <a:p>
            <a:pPr lvl="1"/>
            <a:r>
              <a:rPr lang="en-US" dirty="0" smtClean="0"/>
              <a:t>Adam - </a:t>
            </a:r>
            <a:r>
              <a:rPr lang="en-US" i="1" dirty="0" smtClean="0"/>
              <a:t>Adaptive moment estimation </a:t>
            </a:r>
          </a:p>
          <a:p>
            <a:pPr lvl="1"/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3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err="1" smtClean="0"/>
              <a:t>Neocognitron</a:t>
            </a:r>
            <a:r>
              <a:rPr lang="pt-BR" dirty="0" smtClean="0"/>
              <a:t> (1979)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0" y="1123807"/>
            <a:ext cx="9144000" cy="3240400"/>
            <a:chOff x="0" y="1131551"/>
            <a:chExt cx="9144000" cy="3240400"/>
          </a:xfrm>
        </p:grpSpPr>
        <p:sp>
          <p:nvSpPr>
            <p:cNvPr id="8" name="Retângulo 7"/>
            <p:cNvSpPr/>
            <p:nvPr/>
          </p:nvSpPr>
          <p:spPr>
            <a:xfrm>
              <a:off x="0" y="1131551"/>
              <a:ext cx="9144000" cy="3240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Picture 2" descr="File:ScholarFig1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21223"/>
              <a:ext cx="3528392" cy="246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ukushim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198447"/>
              <a:ext cx="142875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7522302" y="2893898"/>
              <a:ext cx="15027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200" b="1" dirty="0"/>
                <a:t> </a:t>
              </a:r>
              <a:r>
                <a:rPr lang="pt-BR" sz="1200" b="1" dirty="0" err="1"/>
                <a:t>Kunihiko</a:t>
              </a:r>
              <a:r>
                <a:rPr lang="pt-BR" sz="1200" b="1" dirty="0"/>
                <a:t> Fukushima</a:t>
              </a:r>
            </a:p>
          </p:txBody>
        </p:sp>
        <p:pic>
          <p:nvPicPr>
            <p:cNvPr id="12" name="Picture 6" descr="http://www.scholarpedia.org/w/images/thumb/e/ef/ScholarFig2.gif/350px-ScholarFig2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364" y="1131551"/>
              <a:ext cx="2465520" cy="32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/>
          <p:cNvSpPr/>
          <p:nvPr/>
        </p:nvSpPr>
        <p:spPr>
          <a:xfrm>
            <a:off x="-2282" y="4709487"/>
            <a:ext cx="9146282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50" i="1" dirty="0"/>
              <a:t>Fukushima, </a:t>
            </a:r>
            <a:r>
              <a:rPr lang="pt-BR" sz="950" i="1" dirty="0" smtClean="0"/>
              <a:t>K. (1980</a:t>
            </a:r>
            <a:r>
              <a:rPr lang="pt-BR" sz="950" i="1" dirty="0"/>
              <a:t>). "</a:t>
            </a:r>
            <a:r>
              <a:rPr lang="pt-BR" sz="950" i="1" dirty="0" err="1"/>
              <a:t>Neocognitron</a:t>
            </a:r>
            <a:r>
              <a:rPr lang="pt-BR" sz="950" i="1" dirty="0"/>
              <a:t>: A self-</a:t>
            </a:r>
            <a:r>
              <a:rPr lang="pt-BR" sz="950" i="1" dirty="0" err="1"/>
              <a:t>organizing</a:t>
            </a:r>
            <a:r>
              <a:rPr lang="pt-BR" sz="950" i="1" dirty="0"/>
              <a:t> neural network </a:t>
            </a:r>
            <a:r>
              <a:rPr lang="pt-BR" sz="950" i="1" dirty="0" err="1"/>
              <a:t>model</a:t>
            </a:r>
            <a:r>
              <a:rPr lang="pt-BR" sz="950" i="1" dirty="0"/>
              <a:t> for a </a:t>
            </a:r>
            <a:r>
              <a:rPr lang="pt-BR" sz="950" i="1" dirty="0" err="1"/>
              <a:t>mechanism</a:t>
            </a:r>
            <a:r>
              <a:rPr lang="pt-BR" sz="950" i="1" dirty="0"/>
              <a:t> </a:t>
            </a:r>
            <a:r>
              <a:rPr lang="pt-BR" sz="950" i="1" dirty="0" err="1"/>
              <a:t>of</a:t>
            </a:r>
            <a:r>
              <a:rPr lang="pt-BR" sz="950" i="1" dirty="0"/>
              <a:t> </a:t>
            </a:r>
            <a:r>
              <a:rPr lang="pt-BR" sz="950" i="1" dirty="0" err="1"/>
              <a:t>pattern</a:t>
            </a:r>
            <a:r>
              <a:rPr lang="pt-BR" sz="950" i="1" dirty="0"/>
              <a:t> </a:t>
            </a:r>
            <a:r>
              <a:rPr lang="pt-BR" sz="950" i="1" dirty="0" err="1"/>
              <a:t>recognition</a:t>
            </a:r>
            <a:r>
              <a:rPr lang="pt-BR" sz="950" i="1" dirty="0"/>
              <a:t> </a:t>
            </a:r>
            <a:r>
              <a:rPr lang="pt-BR" sz="950" i="1" dirty="0" err="1"/>
              <a:t>unaffected</a:t>
            </a:r>
            <a:r>
              <a:rPr lang="pt-BR" sz="950" i="1" dirty="0"/>
              <a:t> </a:t>
            </a:r>
            <a:r>
              <a:rPr lang="pt-BR" sz="950" i="1" dirty="0" err="1"/>
              <a:t>by</a:t>
            </a:r>
            <a:r>
              <a:rPr lang="pt-BR" sz="950" i="1" dirty="0"/>
              <a:t> shift in position". </a:t>
            </a:r>
            <a:r>
              <a:rPr lang="pt-BR" sz="950" i="1" dirty="0" err="1"/>
              <a:t>Biological</a:t>
            </a:r>
            <a:r>
              <a:rPr lang="pt-BR" sz="950" i="1" dirty="0"/>
              <a:t> </a:t>
            </a:r>
            <a:r>
              <a:rPr lang="pt-BR" sz="950" i="1" dirty="0" err="1"/>
              <a:t>Cybernetics</a:t>
            </a:r>
            <a:r>
              <a:rPr lang="pt-BR" sz="950" i="1" dirty="0"/>
              <a:t>. 36 (4</a:t>
            </a:r>
            <a:r>
              <a:rPr lang="pt-BR" sz="950" i="1" dirty="0" smtClean="0"/>
              <a:t>)</a:t>
            </a:r>
            <a:endParaRPr lang="pt-BR" sz="950" dirty="0"/>
          </a:p>
        </p:txBody>
      </p:sp>
    </p:spTree>
    <p:extLst>
      <p:ext uri="{BB962C8B-B14F-4D97-AF65-F5344CB8AC3E}">
        <p14:creationId xmlns:p14="http://schemas.microsoft.com/office/powerpoint/2010/main" val="40331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Architectures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LeNet-5 (1998)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903911"/>
            <a:ext cx="9144000" cy="368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https://world4jason.gitbooks.io/research-log/content/deepLearning/CNN/img/len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2"/>
          <a:stretch/>
        </p:blipFill>
        <p:spPr bwMode="auto">
          <a:xfrm>
            <a:off x="0" y="1408209"/>
            <a:ext cx="9144000" cy="26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lec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028955"/>
            <a:ext cx="1547664" cy="15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8027667" y="2594300"/>
            <a:ext cx="1038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 err="1"/>
              <a:t>Yann</a:t>
            </a:r>
            <a:r>
              <a:rPr lang="pt-BR" sz="1400" b="1" dirty="0"/>
              <a:t> </a:t>
            </a:r>
            <a:r>
              <a:rPr lang="pt-BR" sz="1400" b="1" dirty="0" err="1"/>
              <a:t>LeCun</a:t>
            </a:r>
            <a:endParaRPr lang="pt-BR" sz="1400" b="1" dirty="0"/>
          </a:p>
        </p:txBody>
      </p:sp>
      <p:sp>
        <p:nvSpPr>
          <p:cNvPr id="6" name="Retângulo 5"/>
          <p:cNvSpPr/>
          <p:nvPr/>
        </p:nvSpPr>
        <p:spPr>
          <a:xfrm>
            <a:off x="0" y="4701793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Lecun</a:t>
            </a:r>
            <a:r>
              <a:rPr lang="en-US" sz="1000" i="1" dirty="0"/>
              <a:t>, </a:t>
            </a:r>
            <a:r>
              <a:rPr lang="en-US" sz="1000" i="1" dirty="0" smtClean="0"/>
              <a:t>Y. et al. </a:t>
            </a:r>
            <a:r>
              <a:rPr lang="en-US" sz="1000" i="1" dirty="0"/>
              <a:t>(1998). "Gradient-based learning applied to document recognition</a:t>
            </a:r>
            <a:r>
              <a:rPr lang="en-US" sz="1000" i="1" dirty="0" smtClean="0"/>
              <a:t>".</a:t>
            </a:r>
            <a:r>
              <a:rPr lang="en-US" sz="1000" i="1" dirty="0"/>
              <a:t> Proceedings of the IEEE. 86 (11): 2278–2324</a:t>
            </a:r>
            <a:r>
              <a:rPr lang="en-US" sz="1000" i="1" dirty="0" smtClean="0"/>
              <a:t>.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2510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AlexNet</a:t>
            </a:r>
            <a:r>
              <a:rPr lang="pt-BR" dirty="0" smtClean="0"/>
              <a:t> (2012)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cdn-images-1.medium.com/max/800/1*qyc21qM0oxWEuRaj-XJKc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828" y="4687265"/>
            <a:ext cx="62680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i="1" dirty="0" err="1"/>
              <a:t>Krizhevsky</a:t>
            </a:r>
            <a:r>
              <a:rPr lang="pt-BR" sz="1000" i="1" dirty="0"/>
              <a:t>, </a:t>
            </a:r>
            <a:r>
              <a:rPr lang="pt-BR" sz="1000" i="1" dirty="0" err="1" smtClean="0"/>
              <a:t>Sutskever</a:t>
            </a:r>
            <a:r>
              <a:rPr lang="pt-BR" sz="1000" i="1" dirty="0" smtClean="0"/>
              <a:t> e </a:t>
            </a:r>
            <a:r>
              <a:rPr lang="pt-BR" sz="1000" i="1" dirty="0" err="1" smtClean="0"/>
              <a:t>Hinton</a:t>
            </a:r>
            <a:r>
              <a:rPr lang="pt-BR" sz="1000" i="1" dirty="0" smtClean="0"/>
              <a:t>. </a:t>
            </a:r>
            <a:r>
              <a:rPr lang="en-US" sz="1000" i="1" dirty="0"/>
              <a:t>ImageNet Classification with Deep Convolutional Neural </a:t>
            </a:r>
            <a:r>
              <a:rPr lang="en-US" sz="1000" i="1" dirty="0" smtClean="0"/>
              <a:t>Networks. </a:t>
            </a:r>
            <a:r>
              <a:rPr lang="en-US" sz="1000" i="1" dirty="0" err="1" smtClean="0"/>
              <a:t>NeuripIPS</a:t>
            </a:r>
            <a:r>
              <a:rPr lang="en-US" sz="1000" i="1" dirty="0" smtClean="0"/>
              <a:t> 2012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5226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err="1" smtClean="0"/>
              <a:t>Inception</a:t>
            </a:r>
            <a:r>
              <a:rPr lang="pt-BR" dirty="0" smtClean="0"/>
              <a:t> (</a:t>
            </a:r>
            <a:r>
              <a:rPr lang="pt-BR" dirty="0" err="1" smtClean="0"/>
              <a:t>GoogLeNet</a:t>
            </a:r>
            <a:r>
              <a:rPr lang="pt-BR" dirty="0" smtClean="0"/>
              <a:t>) (2015)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cdn-images-1.medium.com/max/2000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7622"/>
            <a:ext cx="9144000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1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 err="1"/>
              <a:t>Szegedy</a:t>
            </a:r>
            <a:r>
              <a:rPr lang="en-US" sz="1000" i="1" dirty="0"/>
              <a:t>, Christian (2015). "Going deeper with convolutions</a:t>
            </a:r>
            <a:r>
              <a:rPr lang="en-US" sz="1000" i="1" dirty="0" smtClean="0"/>
              <a:t>". </a:t>
            </a:r>
            <a:r>
              <a:rPr lang="en-US" sz="1000" i="1" dirty="0"/>
              <a:t>CVPR2015.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1357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4 layer res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5897" y="-1663686"/>
            <a:ext cx="3992208" cy="86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VGG (2014) </a:t>
            </a:r>
            <a:r>
              <a:rPr lang="pt-BR" dirty="0" err="1" smtClean="0"/>
              <a:t>and</a:t>
            </a:r>
            <a:r>
              <a:rPr lang="pt-BR" dirty="0" smtClean="0"/>
              <a:t>  </a:t>
            </a:r>
            <a:r>
              <a:rPr lang="pt-BR" dirty="0" err="1"/>
              <a:t>ResNet</a:t>
            </a:r>
            <a:r>
              <a:rPr lang="pt-BR" dirty="0"/>
              <a:t> (2015)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0" y="4687671"/>
            <a:ext cx="6588224" cy="25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i="1" dirty="0" err="1"/>
              <a:t>Simonyan</a:t>
            </a:r>
            <a:r>
              <a:rPr lang="pt-BR" sz="1000" i="1" dirty="0"/>
              <a:t> e </a:t>
            </a:r>
            <a:r>
              <a:rPr lang="pt-BR" sz="1000" i="1" dirty="0" err="1"/>
              <a:t>Zisserman</a:t>
            </a:r>
            <a:r>
              <a:rPr lang="pt-BR" sz="1000" i="1" dirty="0" smtClean="0"/>
              <a:t>. </a:t>
            </a:r>
            <a:r>
              <a:rPr lang="pt-BR" sz="1000" i="1" dirty="0" err="1" smtClean="0"/>
              <a:t>Very</a:t>
            </a:r>
            <a:r>
              <a:rPr lang="pt-BR" sz="1000" i="1" dirty="0" smtClean="0"/>
              <a:t> </a:t>
            </a:r>
            <a:r>
              <a:rPr lang="pt-BR" sz="1000" i="1" dirty="0" err="1"/>
              <a:t>Deep</a:t>
            </a:r>
            <a:r>
              <a:rPr lang="pt-BR" sz="1000" i="1" dirty="0"/>
              <a:t> </a:t>
            </a:r>
            <a:r>
              <a:rPr lang="pt-BR" sz="1000" i="1" dirty="0" err="1"/>
              <a:t>Convolutional</a:t>
            </a:r>
            <a:r>
              <a:rPr lang="pt-BR" sz="1000" i="1" dirty="0"/>
              <a:t> Networks for </a:t>
            </a:r>
            <a:r>
              <a:rPr lang="pt-BR" sz="1000" i="1" dirty="0" err="1"/>
              <a:t>Large-Scale</a:t>
            </a:r>
            <a:r>
              <a:rPr lang="pt-BR" sz="1000" i="1" dirty="0"/>
              <a:t> </a:t>
            </a:r>
            <a:r>
              <a:rPr lang="pt-BR" sz="1000" i="1" dirty="0" err="1"/>
              <a:t>Image</a:t>
            </a:r>
            <a:r>
              <a:rPr lang="pt-BR" sz="1000" i="1" dirty="0"/>
              <a:t> </a:t>
            </a:r>
            <a:r>
              <a:rPr lang="pt-BR" sz="1000" i="1" dirty="0" err="1" smtClean="0"/>
              <a:t>Recognition</a:t>
            </a:r>
            <a:r>
              <a:rPr lang="pt-BR" sz="1000" i="1" dirty="0" smtClean="0"/>
              <a:t>. 2014</a:t>
            </a:r>
            <a:endParaRPr lang="pt-BR" sz="1000" i="1" dirty="0"/>
          </a:p>
        </p:txBody>
      </p:sp>
      <p:sp>
        <p:nvSpPr>
          <p:cNvPr id="10" name="Retângulo 9"/>
          <p:cNvSpPr/>
          <p:nvPr/>
        </p:nvSpPr>
        <p:spPr>
          <a:xfrm>
            <a:off x="4572000" y="4687671"/>
            <a:ext cx="4572000" cy="252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 smtClean="0"/>
              <a:t>He et al. Deep </a:t>
            </a:r>
            <a:r>
              <a:rPr lang="en-US" sz="1000" i="1" dirty="0"/>
              <a:t>Residual Learning for Image </a:t>
            </a:r>
            <a:r>
              <a:rPr lang="en-US" sz="1000" i="1" dirty="0" smtClean="0"/>
              <a:t>Recognition. 2015.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9354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DenseNet</a:t>
            </a:r>
            <a:r>
              <a:rPr lang="pt-BR" dirty="0" smtClean="0"/>
              <a:t> (2017)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7" t="24286" r="10347" b="10825"/>
          <a:stretch/>
        </p:blipFill>
        <p:spPr bwMode="auto">
          <a:xfrm>
            <a:off x="4635508" y="915567"/>
            <a:ext cx="4121787" cy="36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55552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/>
              <a:t>Huang et al. Densely Connected Convolutional Networks. CVPR 2017</a:t>
            </a:r>
            <a:r>
              <a:rPr lang="en-US" sz="1000" i="1" dirty="0" smtClean="0"/>
              <a:t>.</a:t>
            </a:r>
            <a:endParaRPr lang="en-US" sz="1000" i="1" dirty="0"/>
          </a:p>
        </p:txBody>
      </p:sp>
      <p:sp>
        <p:nvSpPr>
          <p:cNvPr id="7" name="Retângulo 6"/>
          <p:cNvSpPr/>
          <p:nvPr/>
        </p:nvSpPr>
        <p:spPr>
          <a:xfrm>
            <a:off x="2664" y="4690462"/>
            <a:ext cx="6732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Ponti</a:t>
            </a:r>
            <a:r>
              <a:rPr lang="en-US" sz="1000" i="1" dirty="0"/>
              <a:t> et al. Everything You Wanted to Know about Deep Learning for Computer Vision but Were Afraid to Ask. </a:t>
            </a:r>
            <a:r>
              <a:rPr lang="en-US" sz="1000" i="1" dirty="0" err="1"/>
              <a:t>Sibgrapi</a:t>
            </a:r>
            <a:r>
              <a:rPr lang="en-US" sz="1000" i="1" dirty="0"/>
              <a:t> 2017.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7" t="14995" r="8932" b="8401"/>
          <a:stretch/>
        </p:blipFill>
        <p:spPr bwMode="auto">
          <a:xfrm>
            <a:off x="386705" y="1203598"/>
            <a:ext cx="376207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0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ImageNet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Visual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 smtClean="0"/>
              <a:t>Challenge</a:t>
            </a:r>
            <a:endParaRPr lang="pt-BR" dirty="0" smtClean="0"/>
          </a:p>
          <a:p>
            <a:pPr lvl="1"/>
            <a:r>
              <a:rPr lang="pt-BR" dirty="0">
                <a:hlinkClick r:id="rId2"/>
              </a:rPr>
              <a:t>https://image-net.org/challenges/LSVRC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026" name="Picture 2" descr="https://i0.wp.com/semiengineering.com/wp-content/uploads/2019/10/Synopsys_computer-vision-processors-EV7-Fig2-ImageNet.jpe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4181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68053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https://semiengineering.com/new-vision-technologies-for-real-world-applications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9130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libraries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3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libraries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CNNs has a high computational cost.</a:t>
            </a:r>
          </a:p>
          <a:p>
            <a:pPr lvl="1"/>
            <a:r>
              <a:rPr lang="en-US" dirty="0"/>
              <a:t>These are recommended to be trained using GPUs.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provides access to GPUs (with some restrictions).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03548" y="2249271"/>
            <a:ext cx="7761212" cy="1762639"/>
            <a:chOff x="503548" y="1947280"/>
            <a:chExt cx="7761212" cy="1762639"/>
          </a:xfrm>
        </p:grpSpPr>
        <p:pic>
          <p:nvPicPr>
            <p:cNvPr id="7" name="Picture 2" descr="Resultado de imagem para gtx titan x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6" b="20043"/>
            <a:stretch/>
          </p:blipFill>
          <p:spPr bwMode="auto">
            <a:xfrm>
              <a:off x="503548" y="2089319"/>
              <a:ext cx="3773466" cy="147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EVGA GeForce GTX 1080 Ti Founders Edi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947280"/>
              <a:ext cx="3332720" cy="176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75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libraries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libraries for Deep Learning and Convolutional Neural Networks</a:t>
            </a:r>
            <a:endParaRPr lang="pt-BR" dirty="0" smtClean="0"/>
          </a:p>
          <a:p>
            <a:pPr lvl="1"/>
            <a:r>
              <a:rPr lang="pt-BR" dirty="0" err="1" smtClean="0"/>
              <a:t>PyTorch</a:t>
            </a:r>
            <a:endParaRPr lang="pt-BR" dirty="0" smtClean="0"/>
          </a:p>
          <a:p>
            <a:pPr lvl="2"/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://pytorch.org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err="1" smtClean="0"/>
              <a:t>Tensorflow</a:t>
            </a:r>
            <a:endParaRPr lang="pt-BR" dirty="0" smtClean="0"/>
          </a:p>
          <a:p>
            <a:pPr lvl="2"/>
            <a:r>
              <a:rPr lang="pt-BR" dirty="0">
                <a:hlinkClick r:id="rId3"/>
              </a:rPr>
              <a:t>https://www.tensorflow.org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95468" y="2571750"/>
            <a:ext cx="7888188" cy="1800200"/>
            <a:chOff x="595468" y="684722"/>
            <a:chExt cx="7888188" cy="1800200"/>
          </a:xfrm>
        </p:grpSpPr>
        <p:pic>
          <p:nvPicPr>
            <p:cNvPr id="8" name="Picture 3" descr="C:\Users\joaof\Desktop\pytorch_logo_icon_16982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256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oaof\Desktop\tensorflow_logo_icon_17059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8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30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" t="19206" r="1349" b="19206"/>
          <a:stretch/>
        </p:blipFill>
        <p:spPr bwMode="auto">
          <a:xfrm>
            <a:off x="0" y="1161428"/>
            <a:ext cx="9143999" cy="316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411760" y="4701793"/>
            <a:ext cx="6732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Ponti</a:t>
            </a:r>
            <a:r>
              <a:rPr lang="en-US" sz="1000" i="1" dirty="0"/>
              <a:t> et al. Everything You Wanted to Know about Deep Learning for Computer Vision but Were Afraid to Ask. </a:t>
            </a:r>
            <a:r>
              <a:rPr lang="en-US" sz="1000" i="1" dirty="0" err="1"/>
              <a:t>Sibgrapi</a:t>
            </a:r>
            <a:r>
              <a:rPr lang="en-US" sz="1000" i="1" dirty="0"/>
              <a:t> 2017.</a:t>
            </a:r>
          </a:p>
        </p:txBody>
      </p:sp>
    </p:spTree>
    <p:extLst>
      <p:ext uri="{BB962C8B-B14F-4D97-AF65-F5344CB8AC3E}">
        <p14:creationId xmlns:p14="http://schemas.microsoft.com/office/powerpoint/2010/main" val="27899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and libraries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Anaconda </a:t>
            </a:r>
            <a:r>
              <a:rPr lang="pt-BR" b="1" dirty="0" err="1" smtClean="0"/>
              <a:t>Distribution</a:t>
            </a:r>
            <a:r>
              <a:rPr lang="pt-BR" b="1" dirty="0" smtClean="0"/>
              <a:t>:</a:t>
            </a:r>
          </a:p>
          <a:p>
            <a:pPr lvl="1"/>
            <a:r>
              <a:rPr lang="en-US" dirty="0"/>
              <a:t>Python distribution with support for major libraries</a:t>
            </a:r>
            <a:endParaRPr lang="pt-BR" dirty="0" smtClean="0"/>
          </a:p>
          <a:p>
            <a:pPr lvl="1"/>
            <a:r>
              <a:rPr lang="pt-BR" dirty="0" smtClean="0">
                <a:hlinkClick r:id="rId2"/>
              </a:rPr>
              <a:t>https://www.anaconda.com/products/distribution</a:t>
            </a:r>
            <a:r>
              <a:rPr lang="pt-BR" dirty="0" smtClean="0"/>
              <a:t> </a:t>
            </a:r>
          </a:p>
          <a:p>
            <a:r>
              <a:rPr lang="pt-BR" b="1" dirty="0" smtClean="0"/>
              <a:t>Google </a:t>
            </a:r>
            <a:r>
              <a:rPr lang="pt-BR" b="1" dirty="0" err="1" smtClean="0"/>
              <a:t>Colab</a:t>
            </a:r>
            <a:r>
              <a:rPr lang="pt-BR" b="1" dirty="0" smtClean="0"/>
              <a:t>:</a:t>
            </a:r>
          </a:p>
          <a:p>
            <a:pPr lvl="1"/>
            <a:r>
              <a:rPr lang="en-US" dirty="0"/>
              <a:t>Cloud execution environment with GPUs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colab.research.google.com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539552" y="2643758"/>
            <a:ext cx="8064896" cy="2174354"/>
            <a:chOff x="539552" y="2701652"/>
            <a:chExt cx="8064896" cy="2174354"/>
          </a:xfrm>
        </p:grpSpPr>
        <p:pic>
          <p:nvPicPr>
            <p:cNvPr id="10" name="Picture 4" descr="Anaconda | Anaconda Distribu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17676"/>
              <a:ext cx="3730153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oogle Colab | Logopedia | Fando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939" y="2701652"/>
              <a:ext cx="4430509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52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datasets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1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MNIST</a:t>
            </a:r>
          </a:p>
          <a:p>
            <a:pPr lvl="1"/>
            <a:r>
              <a:rPr lang="pt-BR" dirty="0">
                <a:hlinkClick r:id="rId2"/>
              </a:rPr>
              <a:t>http://yann.lecun.com/exdb/mnist/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60,000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28 x 28 pixels</a:t>
            </a:r>
          </a:p>
          <a:p>
            <a:pPr lvl="1"/>
            <a:r>
              <a:rPr lang="pt-BR" dirty="0" smtClean="0"/>
              <a:t>Gray </a:t>
            </a:r>
            <a:r>
              <a:rPr lang="pt-BR" dirty="0" err="1" smtClean="0"/>
              <a:t>level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MNIST sample im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Cats</a:t>
            </a:r>
            <a:r>
              <a:rPr lang="pt-BR" b="1" dirty="0"/>
              <a:t> vs. </a:t>
            </a:r>
            <a:r>
              <a:rPr lang="pt-BR" b="1" dirty="0" smtClean="0"/>
              <a:t>Dogs: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https://www.kaggle.com/c/dogs-vs-cats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25,000 </a:t>
            </a:r>
            <a:r>
              <a:rPr lang="en-US" dirty="0" smtClean="0"/>
              <a:t>training </a:t>
            </a:r>
            <a:r>
              <a:rPr lang="en-US" dirty="0" err="1" smtClean="0"/>
              <a:t>i</a:t>
            </a:r>
            <a:r>
              <a:rPr lang="pt-BR" dirty="0" err="1" smtClean="0"/>
              <a:t>mages</a:t>
            </a:r>
            <a:endParaRPr lang="en-US" dirty="0"/>
          </a:p>
          <a:p>
            <a:pPr lvl="1"/>
            <a:r>
              <a:rPr lang="en-US" dirty="0"/>
              <a:t>12,500 testing images</a:t>
            </a:r>
          </a:p>
          <a:p>
            <a:pPr lvl="1"/>
            <a:r>
              <a:rPr lang="en-US" dirty="0"/>
              <a:t>2 classes</a:t>
            </a:r>
          </a:p>
          <a:p>
            <a:pPr lvl="1"/>
            <a:r>
              <a:rPr lang="en-US" dirty="0"/>
              <a:t>Various sizes</a:t>
            </a:r>
          </a:p>
          <a:p>
            <a:pPr lvl="1"/>
            <a:r>
              <a:rPr lang="en-US" dirty="0" smtClean="0"/>
              <a:t>RGB images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cdn-images-1.medium.com/max/1600/0*sjYTU6WHrP093bm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6568"/>
          <a:stretch/>
        </p:blipFill>
        <p:spPr bwMode="auto">
          <a:xfrm>
            <a:off x="2922210" y="1995686"/>
            <a:ext cx="604788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CIFAR10: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https://www.cs.toronto.edu/~kriz/cifar.html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50,000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10 classes</a:t>
            </a:r>
          </a:p>
          <a:p>
            <a:pPr lvl="1"/>
            <a:r>
              <a:rPr lang="en-US" dirty="0"/>
              <a:t>32 x 32 pixels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Resultado de imagem para cifar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22" y="1315715"/>
            <a:ext cx="440554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/>
              <a:t>ImageNet</a:t>
            </a:r>
            <a:r>
              <a:rPr lang="pt-BR" b="1" dirty="0" smtClean="0"/>
              <a:t>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https://www.image-net.org/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~1,000,000 </a:t>
            </a:r>
            <a:r>
              <a:rPr lang="en-US" dirty="0" smtClean="0"/>
              <a:t>images</a:t>
            </a:r>
            <a:endParaRPr lang="en-US" dirty="0"/>
          </a:p>
          <a:p>
            <a:pPr lvl="1"/>
            <a:r>
              <a:rPr lang="en-US" dirty="0"/>
              <a:t>1,000 classes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ImageNet Dataset | Papers With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04" y="732769"/>
            <a:ext cx="4022476" cy="4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mage-net.org/static_files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01" y="4363845"/>
            <a:ext cx="2840807" cy="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Ponti</a:t>
            </a:r>
            <a:r>
              <a:rPr lang="en-US" dirty="0"/>
              <a:t> et al. </a:t>
            </a:r>
            <a:r>
              <a:rPr lang="en-US" b="1" dirty="0"/>
              <a:t>Everything You Wanted to Know about Deep Learning for Computer Vision but Were Afraid to Ask</a:t>
            </a:r>
            <a:r>
              <a:rPr lang="en-US" dirty="0"/>
              <a:t>. </a:t>
            </a:r>
            <a:r>
              <a:rPr lang="en-US" dirty="0" err="1"/>
              <a:t>Sibgrapi</a:t>
            </a:r>
            <a:r>
              <a:rPr lang="en-US" dirty="0"/>
              <a:t> 2017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hlinkClick r:id="rId2"/>
              </a:rPr>
              <a:t>https://sites.icmc.usp.br/moacir/p17sibgrapi-tutorial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Moacir</a:t>
            </a:r>
            <a:r>
              <a:rPr lang="en-US" dirty="0" smtClean="0"/>
              <a:t> </a:t>
            </a:r>
            <a:r>
              <a:rPr lang="en-US" dirty="0" err="1"/>
              <a:t>Ponti</a:t>
            </a:r>
            <a:r>
              <a:rPr lang="en-US" dirty="0"/>
              <a:t> (ICMC-USP). </a:t>
            </a:r>
            <a:r>
              <a:rPr lang="pt-BR" b="1" dirty="0"/>
              <a:t>Material para o minicurso </a:t>
            </a:r>
            <a:r>
              <a:rPr lang="pt-BR" b="1" i="1" dirty="0" err="1"/>
              <a:t>Deep</a:t>
            </a:r>
            <a:r>
              <a:rPr lang="pt-BR" b="1" i="1" dirty="0"/>
              <a:t> Learning</a:t>
            </a:r>
            <a:endParaRPr lang="pt-BR" b="1" dirty="0"/>
          </a:p>
          <a:p>
            <a:pPr lvl="1"/>
            <a:r>
              <a:rPr lang="en-US" dirty="0">
                <a:hlinkClick r:id="rId3"/>
              </a:rPr>
              <a:t>https://github.com/maponti/deeplearning_intro_datascience</a:t>
            </a:r>
            <a:r>
              <a:rPr lang="en-US" dirty="0"/>
              <a:t> </a:t>
            </a:r>
          </a:p>
          <a:p>
            <a:r>
              <a:rPr lang="en-US" dirty="0" err="1"/>
              <a:t>Görner</a:t>
            </a:r>
            <a:r>
              <a:rPr lang="en-US" dirty="0"/>
              <a:t>, M. </a:t>
            </a:r>
            <a:r>
              <a:rPr lang="en-US" b="1" dirty="0" smtClean="0"/>
              <a:t>Learn </a:t>
            </a:r>
            <a:r>
              <a:rPr lang="en-US" b="1" dirty="0" err="1"/>
              <a:t>TensorFlow</a:t>
            </a:r>
            <a:r>
              <a:rPr lang="en-US" b="1" dirty="0"/>
              <a:t> and deep learning, without a Ph.D.</a:t>
            </a:r>
          </a:p>
          <a:p>
            <a:pPr lvl="1"/>
            <a:r>
              <a:rPr lang="en-US" dirty="0">
                <a:hlinkClick r:id="rId4"/>
              </a:rPr>
              <a:t>https://cloud.google.com/blog/products/gcp/learn-tensorflow-and-deep-learning-without-a-phd</a:t>
            </a:r>
            <a:r>
              <a:rPr lang="en-US" dirty="0"/>
              <a:t> </a:t>
            </a:r>
          </a:p>
          <a:p>
            <a:r>
              <a:rPr lang="en-US" dirty="0"/>
              <a:t> CS231n: Convolutional Neural Networks for Visual Recognition</a:t>
            </a:r>
          </a:p>
          <a:p>
            <a:pPr lvl="1"/>
            <a:r>
              <a:rPr lang="en-US" dirty="0">
                <a:hlinkClick r:id="rId5"/>
              </a:rPr>
              <a:t>http://cs231n.github.io/</a:t>
            </a:r>
            <a:r>
              <a:rPr lang="en-US" dirty="0"/>
              <a:t> </a:t>
            </a:r>
          </a:p>
          <a:p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 e </a:t>
            </a:r>
            <a:r>
              <a:rPr lang="en-US" dirty="0" err="1"/>
              <a:t>Courville</a:t>
            </a:r>
            <a:r>
              <a:rPr lang="en-US" dirty="0"/>
              <a:t>. </a:t>
            </a:r>
            <a:r>
              <a:rPr lang="en-US" b="1" dirty="0"/>
              <a:t>Deep Learning</a:t>
            </a:r>
            <a:r>
              <a:rPr lang="en-US" dirty="0"/>
              <a:t>. MIT Press, 2016</a:t>
            </a:r>
          </a:p>
          <a:p>
            <a:pPr lvl="1"/>
            <a:r>
              <a:rPr lang="en-US" dirty="0">
                <a:hlinkClick r:id="rId6"/>
              </a:rPr>
              <a:t>https://www.deeplearningbook.org/</a:t>
            </a:r>
            <a:r>
              <a:rPr lang="en-US" dirty="0"/>
              <a:t> </a:t>
            </a:r>
          </a:p>
          <a:p>
            <a:r>
              <a:rPr lang="pt-BR" dirty="0"/>
              <a:t>The </a:t>
            </a:r>
            <a:r>
              <a:rPr lang="pt-BR" dirty="0" err="1"/>
              <a:t>MathWorks</a:t>
            </a:r>
            <a:r>
              <a:rPr lang="pt-BR" dirty="0"/>
              <a:t>, Inc. </a:t>
            </a:r>
            <a:r>
              <a:rPr lang="en-US" b="1" dirty="0"/>
              <a:t>What is a Convolutional Neural Network? 3 things you need to know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7"/>
              </a:rPr>
              <a:t>https://www.mathworks.com/discovery/convolutional-neural-network-matlab.html</a:t>
            </a:r>
            <a:r>
              <a:rPr lang="en-US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Fukushima, K. (1980). </a:t>
            </a:r>
            <a:r>
              <a:rPr lang="pt-BR" b="1" dirty="0" err="1" smtClean="0"/>
              <a:t>Neocognitron</a:t>
            </a:r>
            <a:r>
              <a:rPr lang="pt-BR" b="1" dirty="0"/>
              <a:t>: A self-</a:t>
            </a:r>
            <a:r>
              <a:rPr lang="pt-BR" b="1" dirty="0" err="1"/>
              <a:t>organizing</a:t>
            </a:r>
            <a:r>
              <a:rPr lang="pt-BR" b="1" dirty="0"/>
              <a:t> neural network </a:t>
            </a:r>
            <a:r>
              <a:rPr lang="pt-BR" b="1" dirty="0" err="1"/>
              <a:t>model</a:t>
            </a:r>
            <a:r>
              <a:rPr lang="pt-BR" b="1" dirty="0"/>
              <a:t> for a </a:t>
            </a:r>
            <a:r>
              <a:rPr lang="pt-BR" b="1" dirty="0" err="1"/>
              <a:t>mechanism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pattern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b="1" dirty="0"/>
              <a:t> </a:t>
            </a:r>
            <a:r>
              <a:rPr lang="pt-BR" b="1" dirty="0" err="1"/>
              <a:t>unaffected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shift in </a:t>
            </a:r>
            <a:r>
              <a:rPr lang="pt-BR" b="1" dirty="0" smtClean="0"/>
              <a:t>position</a:t>
            </a:r>
            <a:r>
              <a:rPr lang="pt-BR" dirty="0" smtClean="0"/>
              <a:t>. </a:t>
            </a:r>
            <a:r>
              <a:rPr lang="pt-BR" dirty="0" err="1"/>
              <a:t>Biological</a:t>
            </a:r>
            <a:r>
              <a:rPr lang="pt-BR" dirty="0"/>
              <a:t> </a:t>
            </a:r>
            <a:r>
              <a:rPr lang="pt-BR" dirty="0" err="1"/>
              <a:t>Cybernetics</a:t>
            </a:r>
            <a:r>
              <a:rPr lang="pt-BR" dirty="0"/>
              <a:t>. 36 (4): 193–202</a:t>
            </a:r>
            <a:r>
              <a:rPr lang="pt-BR" dirty="0" smtClean="0"/>
              <a:t>.</a:t>
            </a:r>
          </a:p>
          <a:p>
            <a:pPr lvl="1"/>
            <a:r>
              <a:rPr lang="pt-BR" i="1" dirty="0" smtClean="0">
                <a:hlinkClick r:id="rId2"/>
              </a:rPr>
              <a:t>10.1007/bf00344251</a:t>
            </a:r>
            <a:r>
              <a:rPr lang="pt-BR" dirty="0" smtClean="0"/>
              <a:t> </a:t>
            </a:r>
          </a:p>
          <a:p>
            <a:r>
              <a:rPr lang="en-US" dirty="0" err="1" smtClean="0"/>
              <a:t>Lecun</a:t>
            </a:r>
            <a:r>
              <a:rPr lang="en-US" dirty="0"/>
              <a:t>, Y. et al. (1998). </a:t>
            </a:r>
            <a:r>
              <a:rPr lang="en-US" b="1" dirty="0" smtClean="0"/>
              <a:t>Gradient-based </a:t>
            </a:r>
            <a:r>
              <a:rPr lang="en-US" b="1" dirty="0"/>
              <a:t>learning applied to document </a:t>
            </a:r>
            <a:r>
              <a:rPr lang="en-US" b="1" dirty="0" smtClean="0"/>
              <a:t>recognition</a:t>
            </a:r>
            <a:r>
              <a:rPr lang="en-US" dirty="0" smtClean="0"/>
              <a:t>.</a:t>
            </a:r>
            <a:r>
              <a:rPr lang="en-US" dirty="0"/>
              <a:t> Proceedings of the IEEE. 86 (11): 2278–2324. </a:t>
            </a:r>
            <a:endParaRPr lang="en-US" dirty="0" smtClean="0"/>
          </a:p>
          <a:p>
            <a:pPr lvl="1"/>
            <a:r>
              <a:rPr lang="en-US" i="1" dirty="0" smtClean="0">
                <a:hlinkClick r:id="rId3"/>
              </a:rPr>
              <a:t>10.1109/5.726791</a:t>
            </a:r>
            <a:endParaRPr lang="pt-BR" i="1" dirty="0"/>
          </a:p>
          <a:p>
            <a:r>
              <a:rPr lang="pt-BR" dirty="0" err="1" smtClean="0"/>
              <a:t>Krizhevsky</a:t>
            </a:r>
            <a:r>
              <a:rPr lang="pt-BR" dirty="0"/>
              <a:t>, </a:t>
            </a:r>
            <a:r>
              <a:rPr lang="pt-BR" dirty="0" err="1"/>
              <a:t>Sutskever</a:t>
            </a:r>
            <a:r>
              <a:rPr lang="pt-BR" dirty="0"/>
              <a:t> e </a:t>
            </a:r>
            <a:r>
              <a:rPr lang="pt-BR" dirty="0" err="1"/>
              <a:t>Hinton</a:t>
            </a:r>
            <a:r>
              <a:rPr lang="pt-BR" dirty="0"/>
              <a:t>. </a:t>
            </a:r>
            <a:r>
              <a:rPr lang="en-US" b="1" dirty="0"/>
              <a:t>ImageNet Classification with Deep Convolutional Neural Networks</a:t>
            </a:r>
            <a:r>
              <a:rPr lang="en-US" dirty="0"/>
              <a:t>. </a:t>
            </a:r>
            <a:r>
              <a:rPr lang="en-US" dirty="0" err="1"/>
              <a:t>NeuripIPS</a:t>
            </a:r>
            <a:r>
              <a:rPr lang="en-US" dirty="0"/>
              <a:t> </a:t>
            </a:r>
            <a:r>
              <a:rPr lang="en-US" dirty="0" smtClean="0"/>
              <a:t>2012.</a:t>
            </a:r>
          </a:p>
          <a:p>
            <a:r>
              <a:rPr lang="en-US" dirty="0" err="1"/>
              <a:t>Szegedy</a:t>
            </a:r>
            <a:r>
              <a:rPr lang="en-US" dirty="0"/>
              <a:t>, Christian (2015). </a:t>
            </a:r>
            <a:r>
              <a:rPr lang="en-US" b="1" dirty="0" smtClean="0"/>
              <a:t>Going </a:t>
            </a:r>
            <a:r>
              <a:rPr lang="en-US" b="1" dirty="0"/>
              <a:t>deeper with </a:t>
            </a:r>
            <a:r>
              <a:rPr lang="en-US" b="1" dirty="0" smtClean="0"/>
              <a:t>convolutions</a:t>
            </a:r>
            <a:r>
              <a:rPr lang="en-US" dirty="0" smtClean="0"/>
              <a:t>. </a:t>
            </a:r>
            <a:r>
              <a:rPr lang="en-US" dirty="0"/>
              <a:t>CVPR2015</a:t>
            </a:r>
            <a:r>
              <a:rPr lang="en-US" dirty="0" smtClean="0"/>
              <a:t>.</a:t>
            </a:r>
          </a:p>
          <a:p>
            <a:r>
              <a:rPr lang="pt-BR" dirty="0" err="1"/>
              <a:t>Simonyan</a:t>
            </a:r>
            <a:r>
              <a:rPr lang="pt-BR" dirty="0"/>
              <a:t> e </a:t>
            </a:r>
            <a:r>
              <a:rPr lang="pt-BR" dirty="0" err="1"/>
              <a:t>Zisserman</a:t>
            </a:r>
            <a:r>
              <a:rPr lang="pt-BR" dirty="0"/>
              <a:t>. </a:t>
            </a:r>
            <a:r>
              <a:rPr lang="pt-BR" b="1" dirty="0" err="1"/>
              <a:t>Very</a:t>
            </a:r>
            <a:r>
              <a:rPr lang="pt-BR" b="1" dirty="0"/>
              <a:t> </a:t>
            </a:r>
            <a:r>
              <a:rPr lang="pt-BR" b="1" dirty="0" err="1"/>
              <a:t>Deep</a:t>
            </a:r>
            <a:r>
              <a:rPr lang="pt-BR" b="1" dirty="0"/>
              <a:t> </a:t>
            </a:r>
            <a:r>
              <a:rPr lang="pt-BR" b="1" dirty="0" err="1"/>
              <a:t>Convolutional</a:t>
            </a:r>
            <a:r>
              <a:rPr lang="pt-BR" b="1" dirty="0"/>
              <a:t> Networks for </a:t>
            </a:r>
            <a:r>
              <a:rPr lang="pt-BR" b="1" dirty="0" err="1"/>
              <a:t>Large-Scale</a:t>
            </a:r>
            <a:r>
              <a:rPr lang="pt-BR" b="1" dirty="0"/>
              <a:t> </a:t>
            </a:r>
            <a:r>
              <a:rPr lang="pt-BR" b="1" dirty="0" err="1"/>
              <a:t>Image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dirty="0"/>
              <a:t>. </a:t>
            </a:r>
            <a:r>
              <a:rPr lang="pt-BR" dirty="0" smtClean="0"/>
              <a:t>2014.</a:t>
            </a:r>
            <a:endParaRPr lang="pt-BR" dirty="0"/>
          </a:p>
          <a:p>
            <a:r>
              <a:rPr lang="en-US" dirty="0"/>
              <a:t>He et al. </a:t>
            </a:r>
            <a:r>
              <a:rPr lang="en-US" b="1" dirty="0"/>
              <a:t>Deep Residual Learning for Image Recognition</a:t>
            </a:r>
            <a:r>
              <a:rPr lang="en-US" dirty="0"/>
              <a:t>. 2015</a:t>
            </a:r>
            <a:r>
              <a:rPr lang="en-US" dirty="0" smtClean="0"/>
              <a:t>.</a:t>
            </a:r>
          </a:p>
          <a:p>
            <a:r>
              <a:rPr lang="en-US" dirty="0" smtClean="0"/>
              <a:t>Huang et al. </a:t>
            </a:r>
            <a:r>
              <a:rPr lang="en-US" b="1" dirty="0" smtClean="0"/>
              <a:t>Densely </a:t>
            </a:r>
            <a:r>
              <a:rPr lang="en-US" b="1" dirty="0"/>
              <a:t>Connected Convolutional </a:t>
            </a:r>
            <a:r>
              <a:rPr lang="en-US" b="1" dirty="0" smtClean="0"/>
              <a:t>Networks</a:t>
            </a:r>
            <a:r>
              <a:rPr lang="en-US" dirty="0" smtClean="0"/>
              <a:t>. CVPR 2017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6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Rodrigues, L. F.; </a:t>
            </a:r>
            <a:r>
              <a:rPr lang="en-US" dirty="0" err="1"/>
              <a:t>Naldi</a:t>
            </a:r>
            <a:r>
              <a:rPr lang="en-US" dirty="0"/>
              <a:t> M. C., Mari, J. F. </a:t>
            </a:r>
            <a:r>
              <a:rPr lang="en-US" b="1" dirty="0"/>
              <a:t>Comparing convolutional neural networks and preprocessing techniques for HEp-2 cell classification in immunofluorescence images</a:t>
            </a:r>
            <a:r>
              <a:rPr lang="en-US" dirty="0"/>
              <a:t>. Computers in Biology and Medicine, 2019.</a:t>
            </a:r>
          </a:p>
          <a:p>
            <a:pPr lvl="1"/>
            <a:r>
              <a:rPr lang="pt-BR" u="sng" dirty="0">
                <a:hlinkClick r:id="rId2" tooltip="Persistent link using digital object identifier"/>
              </a:rPr>
              <a:t>https://doi.org/10.1016/j.compbiomed.2019.103542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3226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end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Convolutional</a:t>
            </a:r>
            <a:r>
              <a:rPr lang="pt-BR" dirty="0"/>
              <a:t> </a:t>
            </a:r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/>
                  <a:t>Convolutional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60896</TotalTime>
  <Words>12280</Words>
  <Application>Microsoft Office PowerPoint</Application>
  <PresentationFormat>Apresentação na tela (16:9)</PresentationFormat>
  <Paragraphs>5706</Paragraphs>
  <Slides>79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0" baseType="lpstr">
      <vt:lpstr>Tema do Office</vt:lpstr>
      <vt:lpstr>Lecture 06 – Convolutional Neural Networks</vt:lpstr>
      <vt:lpstr>Agenda</vt:lpstr>
      <vt:lpstr>Classification pipelines</vt:lpstr>
      <vt:lpstr>Multi-layer Perceptron (MLP)</vt:lpstr>
      <vt:lpstr>Convolutional Neural Networks (CNNs)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Pooling layer</vt:lpstr>
      <vt:lpstr>Pooling layer</vt:lpstr>
      <vt:lpstr>Pooling layer</vt:lpstr>
      <vt:lpstr>Pooling layer</vt:lpstr>
      <vt:lpstr>Pooling layer</vt:lpstr>
      <vt:lpstr>Activation function</vt:lpstr>
      <vt:lpstr>Activation function</vt:lpstr>
      <vt:lpstr>Fully connected layer</vt:lpstr>
      <vt:lpstr>Fully connected layer</vt:lpstr>
      <vt:lpstr>Output layer - softmax</vt:lpstr>
      <vt:lpstr>Output layer - softmax</vt:lpstr>
      <vt:lpstr>Loss function</vt:lpstr>
      <vt:lpstr>Cross-entropy loss</vt:lpstr>
      <vt:lpstr>Cross-entropy for M&gt;2</vt:lpstr>
      <vt:lpstr>Cross-entropy for M&gt;2</vt:lpstr>
      <vt:lpstr>Cross-entropy for M&gt;2</vt:lpstr>
      <vt:lpstr>Cross-entropy for M=2</vt:lpstr>
      <vt:lpstr>Cross-entropy for M=2</vt:lpstr>
      <vt:lpstr>Cross-entropy for M=2</vt:lpstr>
      <vt:lpstr>Optimizers</vt:lpstr>
      <vt:lpstr>Optimizers</vt:lpstr>
      <vt:lpstr>Optimizers</vt:lpstr>
      <vt:lpstr>Optimizers</vt:lpstr>
      <vt:lpstr>Optimizers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Development and libraries</vt:lpstr>
      <vt:lpstr>Development and libraries</vt:lpstr>
      <vt:lpstr>Development and libraries</vt:lpstr>
      <vt:lpstr>Development and libraries</vt:lpstr>
      <vt:lpstr>Image datasets</vt:lpstr>
      <vt:lpstr>Image datasets</vt:lpstr>
      <vt:lpstr>Image datasets</vt:lpstr>
      <vt:lpstr>Image datasets</vt:lpstr>
      <vt:lpstr>Image datasets</vt:lpstr>
      <vt:lpstr>Bibliography</vt:lpstr>
      <vt:lpstr>Bibliography</vt:lpstr>
      <vt:lpstr>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416</cp:revision>
  <dcterms:created xsi:type="dcterms:W3CDTF">2020-06-26T12:40:46Z</dcterms:created>
  <dcterms:modified xsi:type="dcterms:W3CDTF">2023-10-20T12:32:02Z</dcterms:modified>
</cp:coreProperties>
</file>